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83" r:id="rId3"/>
    <p:sldId id="294" r:id="rId4"/>
    <p:sldId id="299" r:id="rId5"/>
    <p:sldId id="300" r:id="rId6"/>
    <p:sldId id="301" r:id="rId7"/>
    <p:sldId id="297" r:id="rId8"/>
    <p:sldId id="270" r:id="rId9"/>
    <p:sldId id="293" r:id="rId10"/>
    <p:sldId id="302" r:id="rId11"/>
    <p:sldId id="298" r:id="rId12"/>
    <p:sldId id="292" r:id="rId13"/>
    <p:sldId id="257" r:id="rId14"/>
    <p:sldId id="258" r:id="rId15"/>
    <p:sldId id="271" r:id="rId16"/>
    <p:sldId id="272" r:id="rId17"/>
    <p:sldId id="273" r:id="rId18"/>
    <p:sldId id="274" r:id="rId19"/>
    <p:sldId id="277" r:id="rId20"/>
    <p:sldId id="28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772284-B00A-4252-898A-111D1A507C55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DB096B8-CC88-4979-BB48-02B11271D392}">
      <dgm:prSet phldrT="[Text]"/>
      <dgm:spPr>
        <a:solidFill>
          <a:schemeClr val="accent5"/>
        </a:solidFill>
      </dgm:spPr>
      <dgm:t>
        <a:bodyPr/>
        <a:lstStyle/>
        <a:p>
          <a:r>
            <a:rPr lang="en-GB" dirty="0" smtClean="0"/>
            <a:t>Considered Choice</a:t>
          </a:r>
          <a:endParaRPr lang="en-GB" dirty="0"/>
        </a:p>
      </dgm:t>
    </dgm:pt>
    <dgm:pt modelId="{6C6A3C95-FA8E-4546-A67D-6A8E0FB257B9}" type="parTrans" cxnId="{55701A3C-72AF-4C56-AC26-C514BBA962FD}">
      <dgm:prSet/>
      <dgm:spPr/>
      <dgm:t>
        <a:bodyPr/>
        <a:lstStyle/>
        <a:p>
          <a:endParaRPr lang="en-GB"/>
        </a:p>
      </dgm:t>
    </dgm:pt>
    <dgm:pt modelId="{BE1379B4-1C2F-4D69-A3D4-471787EF308C}" type="sibTrans" cxnId="{55701A3C-72AF-4C56-AC26-C514BBA962FD}">
      <dgm:prSet/>
      <dgm:spPr/>
      <dgm:t>
        <a:bodyPr/>
        <a:lstStyle/>
        <a:p>
          <a:endParaRPr lang="en-GB"/>
        </a:p>
      </dgm:t>
    </dgm:pt>
    <dgm:pt modelId="{BDDA14D7-CF01-46E5-A1E8-22D9EE138C40}">
      <dgm:prSet phldrT="[Text]"/>
      <dgm:spPr>
        <a:solidFill>
          <a:schemeClr val="accent3"/>
        </a:solidFill>
      </dgm:spPr>
      <dgm:t>
        <a:bodyPr/>
        <a:lstStyle/>
        <a:p>
          <a:r>
            <a:rPr lang="en-GB" dirty="0" smtClean="0"/>
            <a:t>Copying Experts</a:t>
          </a:r>
          <a:endParaRPr lang="en-GB" dirty="0"/>
        </a:p>
      </dgm:t>
    </dgm:pt>
    <dgm:pt modelId="{07179DC6-1324-46A3-A612-E5FABDDCE869}" type="parTrans" cxnId="{D6E355AB-146D-4581-A404-521F251CE0AE}">
      <dgm:prSet/>
      <dgm:spPr/>
      <dgm:t>
        <a:bodyPr/>
        <a:lstStyle/>
        <a:p>
          <a:endParaRPr lang="en-GB"/>
        </a:p>
      </dgm:t>
    </dgm:pt>
    <dgm:pt modelId="{235C8AA0-0650-4E52-B2C8-3590518D4A45}" type="sibTrans" cxnId="{D6E355AB-146D-4581-A404-521F251CE0AE}">
      <dgm:prSet/>
      <dgm:spPr/>
      <dgm:t>
        <a:bodyPr/>
        <a:lstStyle/>
        <a:p>
          <a:endParaRPr lang="en-GB"/>
        </a:p>
      </dgm:t>
    </dgm:pt>
    <dgm:pt modelId="{7E11BFB4-0BFE-48CE-BCCA-DA3F922FF80C}">
      <dgm:prSet phldrT="[Text]"/>
      <dgm:spPr>
        <a:solidFill>
          <a:schemeClr val="accent1"/>
        </a:solidFill>
      </dgm:spPr>
      <dgm:t>
        <a:bodyPr/>
        <a:lstStyle/>
        <a:p>
          <a:r>
            <a:rPr lang="en-GB" dirty="0" smtClean="0"/>
            <a:t>Guesswork</a:t>
          </a:r>
          <a:endParaRPr lang="en-GB" dirty="0"/>
        </a:p>
      </dgm:t>
    </dgm:pt>
    <dgm:pt modelId="{197696EF-16AB-440A-8687-A8A6686731CC}" type="parTrans" cxnId="{66B60AA5-F4DC-4081-9A9F-02B0BFF2EDB1}">
      <dgm:prSet/>
      <dgm:spPr/>
      <dgm:t>
        <a:bodyPr/>
        <a:lstStyle/>
        <a:p>
          <a:endParaRPr lang="en-GB"/>
        </a:p>
      </dgm:t>
    </dgm:pt>
    <dgm:pt modelId="{07CBBC70-F541-49BD-9119-3573DEA77196}" type="sibTrans" cxnId="{66B60AA5-F4DC-4081-9A9F-02B0BFF2EDB1}">
      <dgm:prSet/>
      <dgm:spPr/>
      <dgm:t>
        <a:bodyPr/>
        <a:lstStyle/>
        <a:p>
          <a:endParaRPr lang="en-GB"/>
        </a:p>
      </dgm:t>
    </dgm:pt>
    <dgm:pt modelId="{1BE690AC-93A8-47F9-AC10-E1D9B46D50B5}">
      <dgm:prSet phldrT="[Text]"/>
      <dgm:spPr>
        <a:solidFill>
          <a:schemeClr val="accent2"/>
        </a:solidFill>
      </dgm:spPr>
      <dgm:t>
        <a:bodyPr/>
        <a:lstStyle/>
        <a:p>
          <a:r>
            <a:rPr lang="en-GB" dirty="0" smtClean="0"/>
            <a:t>Copying Peers</a:t>
          </a:r>
          <a:endParaRPr lang="en-GB" dirty="0"/>
        </a:p>
      </dgm:t>
    </dgm:pt>
    <dgm:pt modelId="{A7D02E97-836F-4DFD-9AC3-62ACDB4334D6}" type="parTrans" cxnId="{9812B4EB-AE8C-4A58-94B9-4D8D65A4F7BB}">
      <dgm:prSet/>
      <dgm:spPr/>
      <dgm:t>
        <a:bodyPr/>
        <a:lstStyle/>
        <a:p>
          <a:endParaRPr lang="en-GB"/>
        </a:p>
      </dgm:t>
    </dgm:pt>
    <dgm:pt modelId="{C1326AE8-9FF7-4880-8342-A4CBFEE31870}" type="sibTrans" cxnId="{9812B4EB-AE8C-4A58-94B9-4D8D65A4F7BB}">
      <dgm:prSet/>
      <dgm:spPr/>
      <dgm:t>
        <a:bodyPr/>
        <a:lstStyle/>
        <a:p>
          <a:endParaRPr lang="en-GB"/>
        </a:p>
      </dgm:t>
    </dgm:pt>
    <dgm:pt modelId="{4657569C-E2DA-421A-92CE-98CF757A3393}" type="pres">
      <dgm:prSet presAssocID="{9C772284-B00A-4252-898A-111D1A507C55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89521B5-A8B4-4E18-8D15-E66528D22980}" type="pres">
      <dgm:prSet presAssocID="{9C772284-B00A-4252-898A-111D1A507C55}" presName="diamond" presStyleLbl="bgShp" presStyleIdx="0" presStyleCnt="1" custScaleX="101867"/>
      <dgm:spPr/>
    </dgm:pt>
    <dgm:pt modelId="{AEC169E8-CB2D-401F-9D23-0071C33D0F83}" type="pres">
      <dgm:prSet presAssocID="{9C772284-B00A-4252-898A-111D1A507C55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0AF1444-0217-4AC3-BFEB-340182B91710}" type="pres">
      <dgm:prSet presAssocID="{9C772284-B00A-4252-898A-111D1A507C55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0425F68-C10C-4564-ACF1-6A633E810E11}" type="pres">
      <dgm:prSet presAssocID="{9C772284-B00A-4252-898A-111D1A507C55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4FF146F-8288-489F-B149-D25574692C91}" type="pres">
      <dgm:prSet presAssocID="{9C772284-B00A-4252-898A-111D1A507C55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D1CC21A-CECA-40F7-BD15-4AB3050D9908}" type="presOf" srcId="{4DB096B8-CC88-4979-BB48-02B11271D392}" destId="{AEC169E8-CB2D-401F-9D23-0071C33D0F83}" srcOrd="0" destOrd="0" presId="urn:microsoft.com/office/officeart/2005/8/layout/matrix3"/>
    <dgm:cxn modelId="{66B60AA5-F4DC-4081-9A9F-02B0BFF2EDB1}" srcId="{9C772284-B00A-4252-898A-111D1A507C55}" destId="{7E11BFB4-0BFE-48CE-BCCA-DA3F922FF80C}" srcOrd="2" destOrd="0" parTransId="{197696EF-16AB-440A-8687-A8A6686731CC}" sibTransId="{07CBBC70-F541-49BD-9119-3573DEA77196}"/>
    <dgm:cxn modelId="{50543674-9D3E-43D6-AE62-89776426EA7B}" type="presOf" srcId="{1BE690AC-93A8-47F9-AC10-E1D9B46D50B5}" destId="{F4FF146F-8288-489F-B149-D25574692C91}" srcOrd="0" destOrd="0" presId="urn:microsoft.com/office/officeart/2005/8/layout/matrix3"/>
    <dgm:cxn modelId="{E81417B0-7F33-4C35-B381-045105D01095}" type="presOf" srcId="{9C772284-B00A-4252-898A-111D1A507C55}" destId="{4657569C-E2DA-421A-92CE-98CF757A3393}" srcOrd="0" destOrd="0" presId="urn:microsoft.com/office/officeart/2005/8/layout/matrix3"/>
    <dgm:cxn modelId="{9812B4EB-AE8C-4A58-94B9-4D8D65A4F7BB}" srcId="{9C772284-B00A-4252-898A-111D1A507C55}" destId="{1BE690AC-93A8-47F9-AC10-E1D9B46D50B5}" srcOrd="3" destOrd="0" parTransId="{A7D02E97-836F-4DFD-9AC3-62ACDB4334D6}" sibTransId="{C1326AE8-9FF7-4880-8342-A4CBFEE31870}"/>
    <dgm:cxn modelId="{D6E355AB-146D-4581-A404-521F251CE0AE}" srcId="{9C772284-B00A-4252-898A-111D1A507C55}" destId="{BDDA14D7-CF01-46E5-A1E8-22D9EE138C40}" srcOrd="1" destOrd="0" parTransId="{07179DC6-1324-46A3-A612-E5FABDDCE869}" sibTransId="{235C8AA0-0650-4E52-B2C8-3590518D4A45}"/>
    <dgm:cxn modelId="{270B1107-59E8-4D2E-869C-857B55C413A2}" type="presOf" srcId="{7E11BFB4-0BFE-48CE-BCCA-DA3F922FF80C}" destId="{30425F68-C10C-4564-ACF1-6A633E810E11}" srcOrd="0" destOrd="0" presId="urn:microsoft.com/office/officeart/2005/8/layout/matrix3"/>
    <dgm:cxn modelId="{55701A3C-72AF-4C56-AC26-C514BBA962FD}" srcId="{9C772284-B00A-4252-898A-111D1A507C55}" destId="{4DB096B8-CC88-4979-BB48-02B11271D392}" srcOrd="0" destOrd="0" parTransId="{6C6A3C95-FA8E-4546-A67D-6A8E0FB257B9}" sibTransId="{BE1379B4-1C2F-4D69-A3D4-471787EF308C}"/>
    <dgm:cxn modelId="{C32FCD26-B3B6-4F72-A7F0-BD901583782D}" type="presOf" srcId="{BDDA14D7-CF01-46E5-A1E8-22D9EE138C40}" destId="{E0AF1444-0217-4AC3-BFEB-340182B91710}" srcOrd="0" destOrd="0" presId="urn:microsoft.com/office/officeart/2005/8/layout/matrix3"/>
    <dgm:cxn modelId="{81F4EA11-C472-46BB-A77A-41120287B3F3}" type="presParOf" srcId="{4657569C-E2DA-421A-92CE-98CF757A3393}" destId="{689521B5-A8B4-4E18-8D15-E66528D22980}" srcOrd="0" destOrd="0" presId="urn:microsoft.com/office/officeart/2005/8/layout/matrix3"/>
    <dgm:cxn modelId="{6B1342CD-490C-4CA5-BDF5-3C20639FBC43}" type="presParOf" srcId="{4657569C-E2DA-421A-92CE-98CF757A3393}" destId="{AEC169E8-CB2D-401F-9D23-0071C33D0F83}" srcOrd="1" destOrd="0" presId="urn:microsoft.com/office/officeart/2005/8/layout/matrix3"/>
    <dgm:cxn modelId="{F4FEC5A8-1D93-4CA7-B9C5-1BE877AC92DC}" type="presParOf" srcId="{4657569C-E2DA-421A-92CE-98CF757A3393}" destId="{E0AF1444-0217-4AC3-BFEB-340182B91710}" srcOrd="2" destOrd="0" presId="urn:microsoft.com/office/officeart/2005/8/layout/matrix3"/>
    <dgm:cxn modelId="{5BFD6347-C83A-4643-ABC3-C4DF066CBE97}" type="presParOf" srcId="{4657569C-E2DA-421A-92CE-98CF757A3393}" destId="{30425F68-C10C-4564-ACF1-6A633E810E11}" srcOrd="3" destOrd="0" presId="urn:microsoft.com/office/officeart/2005/8/layout/matrix3"/>
    <dgm:cxn modelId="{991BE5B9-72BD-4895-ACE1-28EFBF6A459E}" type="presParOf" srcId="{4657569C-E2DA-421A-92CE-98CF757A3393}" destId="{F4FF146F-8288-489F-B149-D25574692C91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F2829C-7633-44BA-A5E5-50D1DFC58C66}" type="datetimeFigureOut">
              <a:rPr lang="en-GB" smtClean="0"/>
              <a:pPr/>
              <a:t>13/01/2013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15AD3E-FF08-4F98-9313-59F8F0E26F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30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020ED-AC23-48A6-91ED-5D7A525C7B71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2093-6DCB-4735-946F-DCACA93CE4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020ED-AC23-48A6-91ED-5D7A525C7B71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2093-6DCB-4735-946F-DCACA93CE4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020ED-AC23-48A6-91ED-5D7A525C7B71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2093-6DCB-4735-946F-DCACA93CE4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97D36F-BE85-4EF7-B3F1-88DEFC7D2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en-US" noProof="0" dirty="0" smtClean="0"/>
              <a:t>Click to add text</a:t>
            </a:r>
            <a:endParaRPr lang="en-GB" dirty="0"/>
          </a:p>
        </p:txBody>
      </p:sp>
      <p:sp>
        <p:nvSpPr>
          <p:cNvPr id="8" name="Textplatzhalter 6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323850" y="6453188"/>
            <a:ext cx="8496300" cy="144462"/>
          </a:xfrm>
        </p:spPr>
        <p:txBody>
          <a:bodyPr tIns="0" bIns="36000" anchor="b" anchorCtr="0"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800" baseline="0">
                <a:solidFill>
                  <a:schemeClr val="bg2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800">
                <a:solidFill>
                  <a:schemeClr val="bg2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800">
                <a:solidFill>
                  <a:schemeClr val="bg2"/>
                </a:solidFill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None/>
              <a:defRPr sz="800">
                <a:solidFill>
                  <a:schemeClr val="bg2"/>
                </a:solidFill>
              </a:defRPr>
            </a:lvl4pPr>
            <a:lvl5pPr marL="0" indent="0">
              <a:spcBef>
                <a:spcPts val="300"/>
              </a:spcBef>
              <a:spcAft>
                <a:spcPts val="0"/>
              </a:spcAft>
              <a:buNone/>
              <a:defRPr sz="900" b="0">
                <a:solidFill>
                  <a:schemeClr val="bg2"/>
                </a:solidFill>
              </a:defRPr>
            </a:lvl5pPr>
            <a:lvl6pPr marL="0" indent="0">
              <a:spcBef>
                <a:spcPts val="0"/>
              </a:spcBef>
              <a:buFont typeface="Arial" pitchFamily="34" charset="0"/>
              <a:buNone/>
              <a:defRPr sz="800">
                <a:solidFill>
                  <a:schemeClr val="bg2"/>
                </a:solidFill>
              </a:defRPr>
            </a:lvl6pPr>
            <a:lvl7pPr marL="0" indent="0">
              <a:spcBef>
                <a:spcPts val="0"/>
              </a:spcBef>
              <a:buFont typeface="Arial" pitchFamily="34" charset="0"/>
              <a:buNone/>
              <a:defRPr sz="800">
                <a:solidFill>
                  <a:schemeClr val="bg2"/>
                </a:solidFill>
              </a:defRPr>
            </a:lvl7pPr>
            <a:lvl8pPr marL="0" indent="0">
              <a:spcBef>
                <a:spcPts val="0"/>
              </a:spcBef>
              <a:buFont typeface="Arial" pitchFamily="34" charset="0"/>
              <a:buNone/>
              <a:defRPr sz="800">
                <a:solidFill>
                  <a:schemeClr val="bg2"/>
                </a:solidFill>
              </a:defRPr>
            </a:lvl8pPr>
            <a:lvl9pPr marL="0" indent="0">
              <a:spcBef>
                <a:spcPts val="0"/>
              </a:spcBef>
              <a:buFont typeface="Arial" pitchFamily="34" charset="0"/>
              <a:buNone/>
              <a:defRPr sz="800">
                <a:solidFill>
                  <a:schemeClr val="bg2"/>
                </a:solidFill>
              </a:defRPr>
            </a:lvl9pPr>
          </a:lstStyle>
          <a:p>
            <a:pPr lvl="0"/>
            <a:r>
              <a:rPr lang="en-US" noProof="0" dirty="0" smtClean="0"/>
              <a:t>[Source information]</a:t>
            </a:r>
          </a:p>
        </p:txBody>
      </p:sp>
      <p:sp>
        <p:nvSpPr>
          <p:cNvPr id="13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23528" y="1052736"/>
            <a:ext cx="4177035" cy="5328592"/>
          </a:xfrm>
        </p:spPr>
        <p:txBody>
          <a:bodyPr/>
          <a:lstStyle/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</a:p>
        </p:txBody>
      </p:sp>
      <p:sp>
        <p:nvSpPr>
          <p:cNvPr id="14" name="Content Placeholder 4"/>
          <p:cNvSpPr>
            <a:spLocks noGrp="1"/>
          </p:cNvSpPr>
          <p:nvPr>
            <p:ph sz="quarter" idx="14" hasCustomPrompt="1"/>
          </p:nvPr>
        </p:nvSpPr>
        <p:spPr>
          <a:xfrm>
            <a:off x="4644010" y="1052736"/>
            <a:ext cx="4177035" cy="5328592"/>
          </a:xfrm>
        </p:spPr>
        <p:txBody>
          <a:bodyPr/>
          <a:lstStyle/>
          <a:p>
            <a:pPr lvl="0"/>
            <a:r>
              <a:rPr lang="en-US" dirty="0" smtClean="0"/>
              <a:t>Click to add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</a:p>
        </p:txBody>
      </p:sp>
    </p:spTree>
    <p:extLst>
      <p:ext uri="{BB962C8B-B14F-4D97-AF65-F5344CB8AC3E}">
        <p14:creationId xmlns:p14="http://schemas.microsoft.com/office/powerpoint/2010/main" val="22504401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020ED-AC23-48A6-91ED-5D7A525C7B71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2093-6DCB-4735-946F-DCACA93CE4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020ED-AC23-48A6-91ED-5D7A525C7B71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2093-6DCB-4735-946F-DCACA93CE4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020ED-AC23-48A6-91ED-5D7A525C7B71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2093-6DCB-4735-946F-DCACA93CE4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020ED-AC23-48A6-91ED-5D7A525C7B71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2093-6DCB-4735-946F-DCACA93CE4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020ED-AC23-48A6-91ED-5D7A525C7B71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2093-6DCB-4735-946F-DCACA93CE4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020ED-AC23-48A6-91ED-5D7A525C7B71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2093-6DCB-4735-946F-DCACA93CE4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020ED-AC23-48A6-91ED-5D7A525C7B71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2093-6DCB-4735-946F-DCACA93CE4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020ED-AC23-48A6-91ED-5D7A525C7B71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2093-6DCB-4735-946F-DCACA93CE4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020ED-AC23-48A6-91ED-5D7A525C7B71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72093-6DCB-4735-946F-DCACA93CE4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aulormerod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6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9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21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 century economics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Paul Ormerod</a:t>
            </a:r>
          </a:p>
          <a:p>
            <a:r>
              <a:rPr lang="en-US" sz="2800" dirty="0" smtClean="0">
                <a:hlinkClick r:id="rId2"/>
              </a:rPr>
              <a:t>www.paulormerod.com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How big is the fiscal multiplier?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No consensus despite decades of econometric research</a:t>
            </a:r>
          </a:p>
          <a:p>
            <a:r>
              <a:rPr lang="en-GB" sz="2400" dirty="0" err="1" smtClean="0"/>
              <a:t>Laury</a:t>
            </a:r>
            <a:r>
              <a:rPr lang="en-GB" sz="2400" dirty="0" smtClean="0"/>
              <a:t>, Lewis, Ormerod (1978)   for the UK range is 0.5 to 1.2</a:t>
            </a:r>
          </a:p>
          <a:p>
            <a:r>
              <a:rPr lang="en-GB" sz="2400" dirty="0" smtClean="0"/>
              <a:t>Ramey (J </a:t>
            </a:r>
            <a:r>
              <a:rPr lang="en-GB" sz="2400" dirty="0" err="1" smtClean="0"/>
              <a:t>Ec</a:t>
            </a:r>
            <a:r>
              <a:rPr lang="en-GB" sz="2400" dirty="0" smtClean="0"/>
              <a:t> Lit 2011) range for the US is 0.8 to 1.5</a:t>
            </a:r>
          </a:p>
          <a:p>
            <a:r>
              <a:rPr lang="en-GB" sz="2400" dirty="0" smtClean="0"/>
              <a:t>True range may be much wider (e.g. </a:t>
            </a:r>
            <a:r>
              <a:rPr lang="en-GB" sz="2400" dirty="0" err="1" smtClean="0"/>
              <a:t>Barro</a:t>
            </a:r>
            <a:r>
              <a:rPr lang="en-GB" sz="2400" dirty="0" smtClean="0"/>
              <a:t> and </a:t>
            </a:r>
            <a:r>
              <a:rPr lang="en-GB" sz="2400" dirty="0" err="1" smtClean="0"/>
              <a:t>Redlick</a:t>
            </a:r>
            <a:r>
              <a:rPr lang="en-GB" sz="2400" dirty="0" smtClean="0"/>
              <a:t> QJE 2011)</a:t>
            </a:r>
          </a:p>
          <a:p>
            <a:r>
              <a:rPr lang="en-GB" sz="2400" dirty="0" smtClean="0"/>
              <a:t>Because of sentiment - copying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" name="Diagram 67"/>
          <p:cNvGraphicFramePr/>
          <p:nvPr/>
        </p:nvGraphicFramePr>
        <p:xfrm>
          <a:off x="1907704" y="2132856"/>
          <a:ext cx="5137248" cy="34879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95536" y="260648"/>
            <a:ext cx="6335713" cy="64740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 heuristic classifier of ‘rationality’</a:t>
            </a:r>
            <a:endParaRPr lang="en-US" sz="2800" dirty="0"/>
          </a:p>
        </p:txBody>
      </p:sp>
      <p:sp>
        <p:nvSpPr>
          <p:cNvPr id="29" name="Rectangle 41"/>
          <p:cNvSpPr>
            <a:spLocks/>
          </p:cNvSpPr>
          <p:nvPr/>
        </p:nvSpPr>
        <p:spPr bwMode="auto">
          <a:xfrm>
            <a:off x="6660232" y="6309320"/>
            <a:ext cx="1906792" cy="257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algn="l"/>
            <a:r>
              <a:rPr lang="en-US" sz="1000" dirty="0">
                <a:solidFill>
                  <a:schemeClr val="tx1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Adapted from Bentley, O’Brien </a:t>
            </a:r>
            <a:r>
              <a:rPr lang="en-US" sz="1000" dirty="0" err="1">
                <a:solidFill>
                  <a:schemeClr val="tx1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Ormerod</a:t>
            </a:r>
            <a:r>
              <a:rPr lang="en-US" sz="1000" dirty="0">
                <a:solidFill>
                  <a:schemeClr val="tx1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 (2011) Mind and Society</a:t>
            </a:r>
          </a:p>
        </p:txBody>
      </p:sp>
      <p:cxnSp>
        <p:nvCxnSpPr>
          <p:cNvPr id="56" name="Straight Arrow Connector 55"/>
          <p:cNvCxnSpPr/>
          <p:nvPr/>
        </p:nvCxnSpPr>
        <p:spPr>
          <a:xfrm rot="5400000" flipH="1" flipV="1">
            <a:off x="2304542" y="3824250"/>
            <a:ext cx="4392488" cy="1588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rot="10800000">
            <a:off x="2051720" y="3861048"/>
            <a:ext cx="4752528" cy="1588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83568" y="3717032"/>
            <a:ext cx="1368152" cy="36004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spcBef>
                <a:spcPts val="300"/>
              </a:spcBef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Independent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563888" y="6093296"/>
            <a:ext cx="1944216" cy="53144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spcBef>
                <a:spcPts val="300"/>
              </a:spcBef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Attributes hard to distinguish</a:t>
            </a:r>
          </a:p>
          <a:p>
            <a:pPr algn="ctr">
              <a:spcBef>
                <a:spcPts val="300"/>
              </a:spcBef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732240" y="3717032"/>
            <a:ext cx="1080120" cy="36004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spcBef>
                <a:spcPts val="300"/>
              </a:spcBef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Copying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3779912" y="1340768"/>
            <a:ext cx="1368152" cy="57606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spcBef>
                <a:spcPts val="300"/>
              </a:spcBef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Attributes easy to distinguish</a:t>
            </a:r>
          </a:p>
        </p:txBody>
      </p:sp>
      <p:pic>
        <p:nvPicPr>
          <p:cNvPr id="1027" name="Picture 3" descr="G:\Marketing\Proposal Material (Images, PresentationLoad etc.)\Images and Illustrations\Image bank\All images\Icons\Heads.pn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979712" y="1340768"/>
            <a:ext cx="1080120" cy="1368152"/>
          </a:xfrm>
          <a:prstGeom prst="rect">
            <a:avLst/>
          </a:prstGeom>
          <a:noFill/>
        </p:spPr>
      </p:pic>
      <p:pic>
        <p:nvPicPr>
          <p:cNvPr id="73" name="Picture 3" descr="G:\Marketing\Proposal Material (Images, PresentationLoad etc.)\Images and Illustrations\Image bank\All images\Icons\Heads.pn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6084168" y="4653136"/>
            <a:ext cx="1008112" cy="1296144"/>
          </a:xfrm>
          <a:prstGeom prst="rect">
            <a:avLst/>
          </a:prstGeom>
          <a:noFill/>
        </p:spPr>
      </p:pic>
      <p:pic>
        <p:nvPicPr>
          <p:cNvPr id="74" name="Picture 3" descr="G:\Marketing\Proposal Material (Images, PresentationLoad etc.)\Images and Illustrations\Image bank\All images\Icons\Heads.pn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1907704" y="4581128"/>
            <a:ext cx="966541" cy="1368152"/>
          </a:xfrm>
          <a:prstGeom prst="rect">
            <a:avLst/>
          </a:prstGeom>
          <a:noFill/>
        </p:spPr>
      </p:pic>
      <p:pic>
        <p:nvPicPr>
          <p:cNvPr id="75" name="Picture 3" descr="G:\Marketing\Proposal Material (Images, PresentationLoad etc.)\Images and Illustrations\Image bank\All images\Icons\Heads.png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5796136" y="1484784"/>
            <a:ext cx="1152128" cy="130276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7294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Trebuchet MS" pitchFamily="34" charset="0"/>
              </a:rPr>
              <a:t/>
            </a:r>
            <a:br>
              <a:rPr lang="en-US" sz="3200" dirty="0" smtClean="0">
                <a:latin typeface="Trebuchet MS" pitchFamily="34" charset="0"/>
              </a:rPr>
            </a:br>
            <a:r>
              <a:rPr lang="en-GB" sz="3200" dirty="0" smtClean="0"/>
              <a:t> </a:t>
            </a:r>
            <a:r>
              <a:rPr lang="en-GB" sz="2800" b="1" dirty="0" smtClean="0"/>
              <a:t>Tastes and preferences are </a:t>
            </a:r>
            <a:r>
              <a:rPr lang="en-GB" sz="2800" b="1" i="1" dirty="0" smtClean="0"/>
              <a:t>not</a:t>
            </a:r>
            <a:r>
              <a:rPr lang="en-GB" sz="2800" b="1" dirty="0" smtClean="0"/>
              <a:t> fixed in many contexts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400" dirty="0" smtClean="0"/>
              <a:t>Thomas Schelling (2005): ‘binary choice with externalities’</a:t>
            </a:r>
          </a:p>
          <a:p>
            <a:endParaRPr lang="en-GB" sz="2400" dirty="0" smtClean="0"/>
          </a:p>
          <a:p>
            <a:r>
              <a:rPr lang="en-GB" sz="2400" dirty="0" smtClean="0"/>
              <a:t>Agents either buy a brand or they don’t</a:t>
            </a:r>
          </a:p>
          <a:p>
            <a:endParaRPr lang="en-GB" sz="2400" dirty="0" smtClean="0"/>
          </a:p>
          <a:p>
            <a:r>
              <a:rPr lang="en-GB" sz="2400" dirty="0" smtClean="0"/>
              <a:t>Agents are optimistic or pessimistic</a:t>
            </a:r>
          </a:p>
          <a:p>
            <a:endParaRPr lang="en-GB" sz="2400" dirty="0" smtClean="0"/>
          </a:p>
          <a:p>
            <a:r>
              <a:rPr lang="en-GB" sz="2400" dirty="0" smtClean="0"/>
              <a:t>Agents are solvent/not solvent</a:t>
            </a:r>
          </a:p>
          <a:p>
            <a:endParaRPr lang="en-GB" sz="2400" dirty="0" smtClean="0"/>
          </a:p>
          <a:p>
            <a:r>
              <a:rPr lang="en-GB" sz="2400" i="1" dirty="0" smtClean="0"/>
              <a:t>Your </a:t>
            </a:r>
            <a:r>
              <a:rPr lang="en-GB" sz="2400" dirty="0" smtClean="0"/>
              <a:t>decision might change directly the decisions of those who might be influenced by you, and vice versa : </a:t>
            </a:r>
            <a:r>
              <a:rPr lang="en-GB" sz="2400" smtClean="0"/>
              <a:t>‘externalities’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Binary choice with externality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sz="2000" dirty="0"/>
              <a:t>Much of the agent based/network literature which focuses on the spread of ideas/behaviour, essentially involves ‘binary choice with externalities’ (Schelling 1973, Watts 2002)</a:t>
            </a:r>
            <a:endParaRPr lang="en-US" sz="2000" dirty="0"/>
          </a:p>
          <a:p>
            <a:pPr lvl="0"/>
            <a:r>
              <a:rPr lang="en-GB" sz="2000" dirty="0"/>
              <a:t>Heterogeneous agents are connected on a network and can be in one of two states of the world</a:t>
            </a:r>
            <a:endParaRPr lang="en-US" sz="2000" dirty="0"/>
          </a:p>
          <a:p>
            <a:pPr lvl="0"/>
            <a:r>
              <a:rPr lang="en-GB" sz="2000" dirty="0"/>
              <a:t>Agents switch depending upon their individual threshold (propensity to switch) and the states of the world of their neighbours</a:t>
            </a:r>
            <a:endParaRPr lang="en-US" sz="2000" dirty="0"/>
          </a:p>
          <a:p>
            <a:pPr lvl="0"/>
            <a:r>
              <a:rPr lang="en-GB" sz="2000" dirty="0"/>
              <a:t>With this model, the process of ‘adoption’ of new norms or shared conceptions is essentially one of copying (imitation</a:t>
            </a:r>
            <a:r>
              <a:rPr lang="en-GB" sz="2000" dirty="0" smtClean="0"/>
              <a:t>)</a:t>
            </a:r>
          </a:p>
          <a:p>
            <a:r>
              <a:rPr lang="en-GB" sz="2000" dirty="0" smtClean="0"/>
              <a:t>A much more general version; Bentley, Ormerod, Batty, ‘</a:t>
            </a:r>
            <a:r>
              <a:rPr lang="en-US" sz="2000" dirty="0" smtClean="0"/>
              <a:t>Evolving social influence in large populations’, </a:t>
            </a:r>
            <a:r>
              <a:rPr lang="en-US" sz="2000" i="1" dirty="0" smtClean="0"/>
              <a:t>Behavioral Ecology and Sociobiology</a:t>
            </a:r>
            <a:r>
              <a:rPr lang="en-US" sz="2000" dirty="0" smtClean="0"/>
              <a:t>, 2011S</a:t>
            </a:r>
            <a:endParaRPr lang="en-GB" sz="2000" dirty="0" smtClean="0"/>
          </a:p>
          <a:p>
            <a:pPr lvl="0"/>
            <a:endParaRPr lang="en-US" sz="2000" dirty="0"/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gmunster.WMF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15616" y="764704"/>
            <a:ext cx="6984776" cy="50405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The music download experiment: an example of copying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Salganik</a:t>
            </a:r>
            <a:r>
              <a:rPr lang="en-US" sz="2000" dirty="0"/>
              <a:t>, </a:t>
            </a:r>
            <a:r>
              <a:rPr lang="en-US" sz="2000" dirty="0" err="1" smtClean="0"/>
              <a:t>Dodds</a:t>
            </a:r>
            <a:r>
              <a:rPr lang="en-US" sz="2000" dirty="0" smtClean="0"/>
              <a:t>, Watts, </a:t>
            </a:r>
            <a:r>
              <a:rPr lang="en-US" sz="2000" dirty="0"/>
              <a:t>‘Experimental study of inequality and unpredictability in an artificial cultural market’,  </a:t>
            </a:r>
            <a:r>
              <a:rPr lang="en-US" sz="2000" i="1" dirty="0" smtClean="0"/>
              <a:t>Science, </a:t>
            </a:r>
            <a:r>
              <a:rPr lang="en-US" sz="2000" dirty="0" smtClean="0"/>
              <a:t>2006</a:t>
            </a:r>
          </a:p>
          <a:p>
            <a:r>
              <a:rPr lang="en-GB" sz="2000" dirty="0" smtClean="0"/>
              <a:t>Students downloaded </a:t>
            </a:r>
            <a:r>
              <a:rPr lang="en-GB" sz="2000" dirty="0"/>
              <a:t>previously unknown songs either with or without knowledge</a:t>
            </a:r>
            <a:r>
              <a:rPr lang="en-GB" sz="2000" baseline="30000" dirty="0"/>
              <a:t> </a:t>
            </a:r>
            <a:r>
              <a:rPr lang="en-GB" sz="2000" dirty="0"/>
              <a:t>of previous participants' </a:t>
            </a:r>
            <a:r>
              <a:rPr lang="en-GB" sz="2000" dirty="0" smtClean="0"/>
              <a:t>choices</a:t>
            </a:r>
          </a:p>
          <a:p>
            <a:r>
              <a:rPr lang="en-GB" sz="2000" dirty="0" smtClean="0"/>
              <a:t>This information was both ranked and unranked</a:t>
            </a:r>
          </a:p>
          <a:p>
            <a:r>
              <a:rPr lang="en-GB" sz="2000" dirty="0" smtClean="0"/>
              <a:t>Students also gave the songs a rating</a:t>
            </a:r>
          </a:p>
          <a:p>
            <a:pPr>
              <a:buNone/>
            </a:pPr>
            <a:endParaRPr lang="en-US" sz="2000" dirty="0"/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gmunster1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96802"/>
            <a:ext cx="9144000" cy="64643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gmunster2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96802"/>
            <a:ext cx="9144000" cy="64643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ig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47625"/>
            <a:ext cx="7461448" cy="4965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Social and economic outcomes are typically non-Gaussian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charset="0"/>
              <a:buNone/>
              <a:defRPr/>
            </a:pPr>
            <a:r>
              <a:rPr lang="en-GB" sz="3600" dirty="0" smtClean="0"/>
              <a:t>	- </a:t>
            </a:r>
            <a:r>
              <a:rPr lang="en-GB" sz="2600" dirty="0" smtClean="0"/>
              <a:t>downloads on YouTube</a:t>
            </a:r>
          </a:p>
          <a:p>
            <a:pPr>
              <a:buFont typeface="Arial" charset="0"/>
              <a:buNone/>
              <a:defRPr/>
            </a:pPr>
            <a:r>
              <a:rPr lang="en-GB" sz="2600" dirty="0" smtClean="0"/>
              <a:t> 	- film producers’ earnings</a:t>
            </a:r>
          </a:p>
          <a:p>
            <a:pPr>
              <a:buFont typeface="Arial" charset="0"/>
              <a:buNone/>
              <a:defRPr/>
            </a:pPr>
            <a:r>
              <a:rPr lang="en-GB" sz="2600" dirty="0" smtClean="0"/>
              <a:t>	- the number of sexual partners people have</a:t>
            </a:r>
          </a:p>
          <a:p>
            <a:pPr>
              <a:buFont typeface="Arial" charset="0"/>
              <a:buNone/>
              <a:defRPr/>
            </a:pPr>
            <a:r>
              <a:rPr lang="en-GB" sz="2600" dirty="0" smtClean="0"/>
              <a:t>	- the size of price changes in financial assets</a:t>
            </a:r>
          </a:p>
          <a:p>
            <a:pPr>
              <a:buFont typeface="Arial" charset="0"/>
              <a:buNone/>
              <a:defRPr/>
            </a:pPr>
            <a:r>
              <a:rPr lang="en-GB" sz="2600" dirty="0" smtClean="0"/>
              <a:t>	- crowds at soccer matches</a:t>
            </a:r>
          </a:p>
          <a:p>
            <a:pPr>
              <a:buFont typeface="Arial" charset="0"/>
              <a:buNone/>
              <a:defRPr/>
            </a:pPr>
            <a:r>
              <a:rPr lang="en-GB" sz="2600" dirty="0" smtClean="0"/>
              <a:t>	- firm sizes</a:t>
            </a:r>
          </a:p>
          <a:p>
            <a:pPr>
              <a:buFont typeface="Arial" charset="0"/>
              <a:buNone/>
              <a:defRPr/>
            </a:pPr>
            <a:r>
              <a:rPr lang="en-GB" sz="2600" dirty="0" smtClean="0"/>
              <a:t>	- the size and length of economic recessions</a:t>
            </a:r>
          </a:p>
          <a:p>
            <a:pPr>
              <a:buFont typeface="Arial" charset="0"/>
              <a:buNone/>
              <a:defRPr/>
            </a:pPr>
            <a:r>
              <a:rPr lang="en-GB" sz="2600" dirty="0" smtClean="0"/>
              <a:t>	- unemployment rates by county in America and the UK</a:t>
            </a:r>
          </a:p>
          <a:p>
            <a:pPr>
              <a:buFont typeface="Arial" charset="0"/>
              <a:buNone/>
              <a:defRPr/>
            </a:pPr>
            <a:r>
              <a:rPr lang="en-GB" sz="2600" dirty="0" smtClean="0"/>
              <a:t>	- deaths in wars  </a:t>
            </a:r>
          </a:p>
          <a:p>
            <a:pPr>
              <a:buFont typeface="Arial" charset="0"/>
              <a:buNone/>
              <a:defRPr/>
            </a:pPr>
            <a:r>
              <a:rPr lang="en-GB" sz="2600" dirty="0" smtClean="0"/>
              <a:t>	- the number of churches per county in William the Conqueror’s </a:t>
            </a:r>
            <a:r>
              <a:rPr lang="en-GB" sz="2600" i="1" dirty="0" err="1" smtClean="0"/>
              <a:t>Domesday</a:t>
            </a:r>
            <a:r>
              <a:rPr lang="en-GB" sz="2600" i="1" dirty="0" smtClean="0"/>
              <a:t> Book</a:t>
            </a:r>
            <a:r>
              <a:rPr lang="en-GB" sz="2600" dirty="0" smtClean="0"/>
              <a:t> survey of England in the late 11</a:t>
            </a:r>
            <a:r>
              <a:rPr lang="en-GB" sz="2600" baseline="30000" dirty="0" smtClean="0"/>
              <a:t>th</a:t>
            </a:r>
            <a:r>
              <a:rPr lang="en-GB" sz="2600" dirty="0" smtClean="0"/>
              <a:t> century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Overview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The core model of economics remains the rational agent  operating autonomously with fixed preferences, gathering information and making choices based on the attributes of the alternatives</a:t>
            </a:r>
          </a:p>
          <a:p>
            <a:r>
              <a:rPr lang="en-GB" sz="2400" dirty="0" smtClean="0"/>
              <a:t>This is also the intellectual foundation of a great deal of social and economic policy</a:t>
            </a:r>
          </a:p>
          <a:p>
            <a:r>
              <a:rPr lang="en-GB" sz="2400" dirty="0" smtClean="0"/>
              <a:t>How much of it is still relevant to the 21</a:t>
            </a:r>
            <a:r>
              <a:rPr lang="en-GB" sz="2400" baseline="30000" dirty="0" smtClean="0"/>
              <a:t>st</a:t>
            </a:r>
            <a:r>
              <a:rPr lang="en-GB" sz="2400" dirty="0" smtClean="0"/>
              <a:t> century?</a:t>
            </a:r>
          </a:p>
          <a:p>
            <a:r>
              <a:rPr lang="en-GB" sz="2400" dirty="0" smtClean="0"/>
              <a:t>The core model will be one in which the attributes are of much less consequence in making choices</a:t>
            </a:r>
            <a:endParaRPr lang="en-GB" sz="24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Two key empirical features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Non-Gaussian distribution at a point in time</a:t>
            </a:r>
          </a:p>
          <a:p>
            <a:r>
              <a:rPr lang="en-GB" sz="2400" dirty="0" smtClean="0"/>
              <a:t>Turnover in rankings within the distribution over time</a:t>
            </a:r>
          </a:p>
          <a:p>
            <a:r>
              <a:rPr lang="en-GB" sz="2400" dirty="0" smtClean="0"/>
              <a:t>The core model of behaviour must have these characteristics</a:t>
            </a:r>
          </a:p>
          <a:p>
            <a:r>
              <a:rPr lang="en-GB" sz="2400" dirty="0" smtClean="0"/>
              <a:t>As with the core rational agent model of economics, we can modify it as appropriate to the context</a:t>
            </a:r>
          </a:p>
          <a:p>
            <a:r>
              <a:rPr lang="en-GB" sz="2400" dirty="0" smtClean="0"/>
              <a:t>Economists need to be taught network theory!</a:t>
            </a:r>
          </a:p>
          <a:p>
            <a:r>
              <a:rPr lang="en-GB" sz="2400" dirty="0" smtClean="0"/>
              <a:t>Paul Ormerod </a:t>
            </a:r>
            <a:r>
              <a:rPr lang="en-GB" sz="2400" i="1" dirty="0" smtClean="0"/>
              <a:t>Positive Linking</a:t>
            </a:r>
            <a:r>
              <a:rPr lang="en-GB" sz="2400" dirty="0" smtClean="0"/>
              <a:t>, Faber and Faber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oco Rocha on the catwalk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700338" y="260350"/>
            <a:ext cx="4037012" cy="60483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martphon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90775" y="1781175"/>
            <a:ext cx="4362450" cy="3295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england fan face off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8313" y="620713"/>
            <a:ext cx="8208962" cy="5138737"/>
          </a:xfr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 descr="burning of ridley and latimer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4213" y="549275"/>
            <a:ext cx="7666037" cy="5307013"/>
          </a:xfr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" descr="tradingfloor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0450" y="1085850"/>
            <a:ext cx="7023100" cy="468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Theoretical considerations: the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Consumers now face a stupendous proliferation of choice – over 10 billion – billion! – choices are available in New York City alone</a:t>
            </a:r>
          </a:p>
          <a:p>
            <a:r>
              <a:rPr lang="en-GB" sz="2000" dirty="0" smtClean="0"/>
              <a:t>Many of these products are complex, hard to evaluate</a:t>
            </a:r>
          </a:p>
          <a:p>
            <a:r>
              <a:rPr lang="en-GB" sz="2000" dirty="0" smtClean="0"/>
              <a:t>We are </a:t>
            </a:r>
            <a:r>
              <a:rPr lang="en-GB" sz="2000" b="1" dirty="0" smtClean="0"/>
              <a:t>far</a:t>
            </a:r>
            <a:r>
              <a:rPr lang="en-GB" sz="2000" dirty="0" smtClean="0"/>
              <a:t> more aware than ever before of the behaviour/opinions/choices of others</a:t>
            </a:r>
          </a:p>
          <a:p>
            <a:r>
              <a:rPr lang="en-GB" sz="2000" dirty="0" smtClean="0"/>
              <a:t>In 1900, most of the world’s population lived in villages.  Now, over half live in cities</a:t>
            </a:r>
          </a:p>
          <a:p>
            <a:r>
              <a:rPr lang="en-GB" sz="2000" dirty="0" smtClean="0"/>
              <a:t>The internet is transforming the world like the printing press did in the 15</a:t>
            </a:r>
            <a:r>
              <a:rPr lang="en-GB" sz="2000" baseline="30000" dirty="0" smtClean="0"/>
              <a:t>th</a:t>
            </a:r>
            <a:r>
              <a:rPr lang="en-GB" sz="2000" dirty="0" smtClean="0"/>
              <a:t> century</a:t>
            </a:r>
          </a:p>
          <a:p>
            <a:r>
              <a:rPr lang="en-GB" sz="2000" dirty="0" smtClean="0"/>
              <a:t>The preferences of agents are </a:t>
            </a:r>
            <a:r>
              <a:rPr lang="en-GB" sz="2000" b="1" dirty="0" smtClean="0"/>
              <a:t>not</a:t>
            </a:r>
            <a:r>
              <a:rPr lang="en-GB" sz="2000" dirty="0" smtClean="0"/>
              <a:t> fixed, they evolve in many ways.  Specifically, they can be altered </a:t>
            </a:r>
            <a:r>
              <a:rPr lang="en-GB" sz="2000" i="1" dirty="0" smtClean="0"/>
              <a:t>directly</a:t>
            </a:r>
            <a:r>
              <a:rPr lang="en-GB" sz="2000" dirty="0" smtClean="0"/>
              <a:t> by the behaviour of other agents</a:t>
            </a:r>
          </a:p>
          <a:p>
            <a:pPr>
              <a:buFont typeface="Arial" charset="0"/>
              <a:buNone/>
            </a:pPr>
            <a:endParaRPr lang="en-GB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/>
              <a:t>Keynes </a:t>
            </a:r>
            <a:r>
              <a:rPr lang="en-GB" sz="3200" i="1" smtClean="0"/>
              <a:t>QJE </a:t>
            </a:r>
            <a:r>
              <a:rPr lang="en-GB" sz="3200" smtClean="0"/>
              <a:t>1937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smtClean="0"/>
              <a:t>‘We have, as a rule, only the vaguest idea of any but the most direct consequences of our acts’</a:t>
            </a:r>
          </a:p>
          <a:p>
            <a:r>
              <a:rPr lang="en-GB" sz="2000" smtClean="0"/>
              <a:t>‘How do we manage in such circumstances to behave in a manner which saves our faces as rational economic men?’</a:t>
            </a:r>
          </a:p>
          <a:p>
            <a:pPr>
              <a:buFont typeface="Arial" charset="0"/>
              <a:buNone/>
            </a:pPr>
            <a:r>
              <a:rPr lang="en-GB" sz="2000" smtClean="0"/>
              <a:t>	1.  ‘we assume the present is a much more serviceable guide to the future than a candid examination of past experience would show it to have been hitherto’</a:t>
            </a:r>
          </a:p>
          <a:p>
            <a:pPr>
              <a:buFont typeface="Arial" charset="0"/>
              <a:buNone/>
            </a:pPr>
            <a:r>
              <a:rPr lang="en-GB" sz="2000" smtClean="0"/>
              <a:t>	2.  ‘we assume that the existing state of opinion is based on a correct summing up of future prospects, so we can accept it as such unless something new and relevant comes into the picture’</a:t>
            </a:r>
          </a:p>
          <a:p>
            <a:pPr>
              <a:buFont typeface="Arial" charset="0"/>
              <a:buNone/>
            </a:pPr>
            <a:r>
              <a:rPr lang="en-GB" sz="2000" smtClean="0"/>
              <a:t>	3. ‘We endeavour to fall back on the judgement of the rest of the world... </a:t>
            </a:r>
            <a:r>
              <a:rPr lang="en-GB" sz="2000" b="1" smtClean="0"/>
              <a:t>The psychology of a society of individuals each of whom is endeavouring to copy the </a:t>
            </a:r>
            <a:r>
              <a:rPr lang="en-GB" sz="2000" smtClean="0"/>
              <a:t>others leads to what may be called a conventional judgement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644</Words>
  <Application>Microsoft Office PowerPoint</Application>
  <PresentationFormat>On-screen Show (4:3)</PresentationFormat>
  <Paragraphs>76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21st century economics</vt:lpstr>
      <vt:lpstr>Overview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Theoretical considerations: the background</vt:lpstr>
      <vt:lpstr>Keynes QJE 1937</vt:lpstr>
      <vt:lpstr>How big is the fiscal multiplier?</vt:lpstr>
      <vt:lpstr>A heuristic classifier of ‘rationality’</vt:lpstr>
      <vt:lpstr>  Tastes and preferences are not fixed in many contexts</vt:lpstr>
      <vt:lpstr>Binary choice with externality</vt:lpstr>
      <vt:lpstr>PowerPoint Presentation</vt:lpstr>
      <vt:lpstr>The music download experiment: an example of copying </vt:lpstr>
      <vt:lpstr>PowerPoint Presentation</vt:lpstr>
      <vt:lpstr>PowerPoint Presentation</vt:lpstr>
      <vt:lpstr>PowerPoint Presentation</vt:lpstr>
      <vt:lpstr>Social and economic outcomes are typically non-Gaussian</vt:lpstr>
      <vt:lpstr>Two key empirical features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Creative Innovation Alex Bentley and Paul Ormerod</dc:title>
  <dc:creator>paul</dc:creator>
  <cp:lastModifiedBy>Jessica</cp:lastModifiedBy>
  <cp:revision>51</cp:revision>
  <dcterms:created xsi:type="dcterms:W3CDTF">2010-09-17T13:33:05Z</dcterms:created>
  <dcterms:modified xsi:type="dcterms:W3CDTF">2013-01-13T10:05:32Z</dcterms:modified>
</cp:coreProperties>
</file>