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412" r:id="rId2"/>
    <p:sldId id="318" r:id="rId3"/>
    <p:sldId id="378" r:id="rId4"/>
    <p:sldId id="370" r:id="rId5"/>
    <p:sldId id="384" r:id="rId6"/>
    <p:sldId id="371" r:id="rId7"/>
    <p:sldId id="375" r:id="rId8"/>
    <p:sldId id="411" r:id="rId9"/>
    <p:sldId id="410" r:id="rId10"/>
    <p:sldId id="387" r:id="rId11"/>
    <p:sldId id="401" r:id="rId12"/>
    <p:sldId id="402" r:id="rId13"/>
    <p:sldId id="403" r:id="rId14"/>
    <p:sldId id="404" r:id="rId15"/>
    <p:sldId id="405" r:id="rId16"/>
    <p:sldId id="406" r:id="rId17"/>
    <p:sldId id="396" r:id="rId18"/>
    <p:sldId id="409" r:id="rId19"/>
    <p:sldId id="407" r:id="rId20"/>
    <p:sldId id="399" r:id="rId21"/>
    <p:sldId id="398" r:id="rId22"/>
    <p:sldId id="408" r:id="rId23"/>
  </p:sldIdLst>
  <p:sldSz cx="9144000" cy="6858000" type="screen4x3"/>
  <p:notesSz cx="9944100" cy="68056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a:srgbClr val="FF6565"/>
    <a:srgbClr val="D20000"/>
    <a:srgbClr val="FF6699"/>
    <a:srgbClr val="66FF99"/>
    <a:srgbClr val="9966FF"/>
    <a:srgbClr val="FF6600"/>
    <a:srgbClr val="00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4660"/>
  </p:normalViewPr>
  <p:slideViewPr>
    <p:cSldViewPr snapToGrid="0">
      <p:cViewPr>
        <p:scale>
          <a:sx n="81" d="100"/>
          <a:sy n="81" d="100"/>
        </p:scale>
        <p:origin x="-2296" y="-648"/>
      </p:cViewPr>
      <p:guideLst>
        <p:guide orient="horz" pos="3521"/>
        <p:guide pos="496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7" d="100"/>
          <a:sy n="87" d="100"/>
        </p:scale>
        <p:origin x="-1950" y="-84"/>
      </p:cViewPr>
      <p:guideLst>
        <p:guide orient="horz" pos="2144"/>
        <p:guide pos="313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4308258" cy="340553"/>
          </a:xfrm>
          <a:prstGeom prst="rect">
            <a:avLst/>
          </a:prstGeom>
          <a:noFill/>
          <a:ln w="9525">
            <a:noFill/>
            <a:miter lim="800000"/>
            <a:headEnd/>
            <a:tailEnd/>
          </a:ln>
          <a:effectLst/>
        </p:spPr>
        <p:txBody>
          <a:bodyPr vert="horz" wrap="square" lIns="91605" tIns="45802" rIns="91605" bIns="45802"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a:p>
        </p:txBody>
      </p:sp>
      <p:sp>
        <p:nvSpPr>
          <p:cNvPr id="106499" name="Rectangle 3"/>
          <p:cNvSpPr>
            <a:spLocks noGrp="1" noChangeArrowheads="1"/>
          </p:cNvSpPr>
          <p:nvPr>
            <p:ph type="dt" sz="quarter" idx="1"/>
          </p:nvPr>
        </p:nvSpPr>
        <p:spPr bwMode="auto">
          <a:xfrm>
            <a:off x="5633519" y="0"/>
            <a:ext cx="4308257" cy="340553"/>
          </a:xfrm>
          <a:prstGeom prst="rect">
            <a:avLst/>
          </a:prstGeom>
          <a:noFill/>
          <a:ln w="9525">
            <a:noFill/>
            <a:miter lim="800000"/>
            <a:headEnd/>
            <a:tailEnd/>
          </a:ln>
          <a:effectLst/>
        </p:spPr>
        <p:txBody>
          <a:bodyPr vert="horz" wrap="square" lIns="91605" tIns="45802" rIns="91605" bIns="45802"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479A64E1-A337-4DE7-B734-B7E0EF1B4364}" type="datetimeFigureOut">
              <a:rPr lang="en-GB"/>
              <a:pPr>
                <a:defRPr/>
              </a:pPr>
              <a:t>20/01/2014</a:t>
            </a:fld>
            <a:endParaRPr lang="en-GB"/>
          </a:p>
        </p:txBody>
      </p:sp>
      <p:sp>
        <p:nvSpPr>
          <p:cNvPr id="106500" name="Rectangle 4"/>
          <p:cNvSpPr>
            <a:spLocks noGrp="1" noChangeArrowheads="1"/>
          </p:cNvSpPr>
          <p:nvPr>
            <p:ph type="ftr" sz="quarter" idx="2"/>
          </p:nvPr>
        </p:nvSpPr>
        <p:spPr bwMode="auto">
          <a:xfrm>
            <a:off x="0" y="6463973"/>
            <a:ext cx="4308258" cy="340552"/>
          </a:xfrm>
          <a:prstGeom prst="rect">
            <a:avLst/>
          </a:prstGeom>
          <a:noFill/>
          <a:ln w="9525">
            <a:noFill/>
            <a:miter lim="800000"/>
            <a:headEnd/>
            <a:tailEnd/>
          </a:ln>
          <a:effectLst/>
        </p:spPr>
        <p:txBody>
          <a:bodyPr vert="horz" wrap="square" lIns="91605" tIns="45802" rIns="91605" bIns="45802"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a:p>
        </p:txBody>
      </p:sp>
      <p:sp>
        <p:nvSpPr>
          <p:cNvPr id="106501" name="Rectangle 5"/>
          <p:cNvSpPr>
            <a:spLocks noGrp="1" noChangeArrowheads="1"/>
          </p:cNvSpPr>
          <p:nvPr>
            <p:ph type="sldNum" sz="quarter" idx="3"/>
          </p:nvPr>
        </p:nvSpPr>
        <p:spPr bwMode="auto">
          <a:xfrm>
            <a:off x="5633519" y="6463973"/>
            <a:ext cx="4308257" cy="340552"/>
          </a:xfrm>
          <a:prstGeom prst="rect">
            <a:avLst/>
          </a:prstGeom>
          <a:noFill/>
          <a:ln w="9525">
            <a:noFill/>
            <a:miter lim="800000"/>
            <a:headEnd/>
            <a:tailEnd/>
          </a:ln>
          <a:effectLst/>
        </p:spPr>
        <p:txBody>
          <a:bodyPr vert="horz" wrap="square" lIns="91605" tIns="45802" rIns="91605" bIns="45802"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19CC3403-7725-4384-9752-1BABC2CBCED9}" type="slidenum">
              <a:rPr lang="en-GB"/>
              <a:pPr>
                <a:defRPr/>
              </a:pPr>
              <a:t>‹#›</a:t>
            </a:fld>
            <a:endParaRPr lang="en-GB"/>
          </a:p>
        </p:txBody>
      </p:sp>
    </p:spTree>
    <p:extLst>
      <p:ext uri="{BB962C8B-B14F-4D97-AF65-F5344CB8AC3E}">
        <p14:creationId xmlns:p14="http://schemas.microsoft.com/office/powerpoint/2010/main" val="427157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8258" cy="340553"/>
          </a:xfrm>
          <a:prstGeom prst="rect">
            <a:avLst/>
          </a:prstGeom>
          <a:noFill/>
          <a:ln w="9525">
            <a:noFill/>
            <a:miter lim="800000"/>
            <a:headEnd/>
            <a:tailEnd/>
          </a:ln>
          <a:effectLst/>
        </p:spPr>
        <p:txBody>
          <a:bodyPr vert="horz" wrap="square" lIns="91605" tIns="45802" rIns="91605" bIns="45802"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5633519" y="0"/>
            <a:ext cx="4308257" cy="340553"/>
          </a:xfrm>
          <a:prstGeom prst="rect">
            <a:avLst/>
          </a:prstGeom>
          <a:noFill/>
          <a:ln w="9525">
            <a:noFill/>
            <a:miter lim="800000"/>
            <a:headEnd/>
            <a:tailEnd/>
          </a:ln>
          <a:effectLst/>
        </p:spPr>
        <p:txBody>
          <a:bodyPr vert="horz" wrap="square" lIns="91605" tIns="45802" rIns="91605" bIns="45802"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273425" y="511175"/>
            <a:ext cx="3400425" cy="25511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95108" y="3232530"/>
            <a:ext cx="7953885" cy="3062798"/>
          </a:xfrm>
          <a:prstGeom prst="rect">
            <a:avLst/>
          </a:prstGeom>
          <a:noFill/>
          <a:ln w="9525">
            <a:noFill/>
            <a:miter lim="800000"/>
            <a:headEnd/>
            <a:tailEnd/>
          </a:ln>
          <a:effectLst/>
        </p:spPr>
        <p:txBody>
          <a:bodyPr vert="horz" wrap="square" lIns="91605" tIns="45802" rIns="91605" bIns="4580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6463973"/>
            <a:ext cx="4308258" cy="340552"/>
          </a:xfrm>
          <a:prstGeom prst="rect">
            <a:avLst/>
          </a:prstGeom>
          <a:noFill/>
          <a:ln w="9525">
            <a:noFill/>
            <a:miter lim="800000"/>
            <a:headEnd/>
            <a:tailEnd/>
          </a:ln>
          <a:effectLst/>
        </p:spPr>
        <p:txBody>
          <a:bodyPr vert="horz" wrap="square" lIns="91605" tIns="45802" rIns="91605" bIns="45802"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5633519" y="6463973"/>
            <a:ext cx="4308257" cy="340552"/>
          </a:xfrm>
          <a:prstGeom prst="rect">
            <a:avLst/>
          </a:prstGeom>
          <a:noFill/>
          <a:ln w="9525">
            <a:noFill/>
            <a:miter lim="800000"/>
            <a:headEnd/>
            <a:tailEnd/>
          </a:ln>
          <a:effectLst/>
        </p:spPr>
        <p:txBody>
          <a:bodyPr vert="horz" wrap="square" lIns="91605" tIns="45802" rIns="91605" bIns="45802" numCol="1" anchor="b" anchorCtr="0" compatLnSpc="1">
            <a:prstTxWarp prst="textNoShape">
              <a:avLst/>
            </a:prstTxWarp>
          </a:bodyPr>
          <a:lstStyle>
            <a:lvl1pPr algn="r">
              <a:defRPr sz="1200">
                <a:latin typeface="Arial" pitchFamily="34" charset="0"/>
                <a:cs typeface="Arial" pitchFamily="34" charset="0"/>
              </a:defRPr>
            </a:lvl1pPr>
          </a:lstStyle>
          <a:p>
            <a:pPr>
              <a:defRPr/>
            </a:pPr>
            <a:fld id="{CF42E2BB-48B0-44F5-9166-8B4FBE45C98F}" type="slidenum">
              <a:rPr lang="en-GB"/>
              <a:pPr>
                <a:defRPr/>
              </a:pPr>
              <a:t>‹#›</a:t>
            </a:fld>
            <a:endParaRPr lang="en-GB"/>
          </a:p>
        </p:txBody>
      </p:sp>
    </p:spTree>
    <p:extLst>
      <p:ext uri="{BB962C8B-B14F-4D97-AF65-F5344CB8AC3E}">
        <p14:creationId xmlns:p14="http://schemas.microsoft.com/office/powerpoint/2010/main" val="297279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pPr eaLnBrk="1" hangingPunct="1"/>
            <a:endParaRPr lang="en-US" smtClean="0"/>
          </a:p>
        </p:txBody>
      </p:sp>
      <p:sp>
        <p:nvSpPr>
          <p:cNvPr id="17411"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5A685208-A763-4958-BAA4-87C1751F622F}" type="slidenum">
              <a:rPr lang="en-GB" sz="1200"/>
              <a:pPr algn="r"/>
              <a:t>2</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C22C52A-CDA2-4FF9-962B-9C3A481852B3}" type="slidenum">
              <a:rPr lang="en-US" smtClean="0">
                <a:latin typeface="Arial" pitchFamily="34" charset="0"/>
                <a:ea typeface="ＭＳ Ｐゴシック"/>
                <a:cs typeface="ＭＳ Ｐゴシック"/>
              </a:rPr>
              <a:pPr/>
              <a:t>11</a:t>
            </a:fld>
            <a:endParaRPr lang="en-US" smtClean="0">
              <a:latin typeface="Arial" pitchFamily="34" charset="0"/>
              <a:ea typeface="ＭＳ Ｐゴシック"/>
              <a:cs typeface="ＭＳ Ｐゴシック"/>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1336887" y="3237971"/>
            <a:ext cx="7247078" cy="188229"/>
          </a:xfrm>
          <a:noFill/>
          <a:ln/>
        </p:spPr>
        <p:txBody>
          <a:bodyPr/>
          <a:lstStyle/>
          <a:p>
            <a:pPr eaLnBrk="1" hangingPunct="1"/>
            <a:endParaRPr lang="en-GB" smtClean="0">
              <a:latin typeface="Times" pitchFamily="18" charset="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0A6AC96-4337-4EC4-9C9E-764D05800E59}" type="slidenum">
              <a:rPr lang="en-US" smtClean="0">
                <a:latin typeface="Arial" pitchFamily="34" charset="0"/>
                <a:ea typeface="ＭＳ Ｐゴシック"/>
                <a:cs typeface="ＭＳ Ｐゴシック"/>
              </a:rPr>
              <a:pPr/>
              <a:t>13</a:t>
            </a:fld>
            <a:endParaRPr lang="en-US" smtClean="0">
              <a:latin typeface="Arial" pitchFamily="34" charset="0"/>
              <a:ea typeface="ＭＳ Ｐゴシック"/>
              <a:cs typeface="ＭＳ Ｐゴシック"/>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336887" y="3237971"/>
            <a:ext cx="7247078" cy="188229"/>
          </a:xfrm>
          <a:noFill/>
          <a:ln/>
        </p:spPr>
        <p:txBody>
          <a:bodyPr/>
          <a:lstStyle/>
          <a:p>
            <a:pPr eaLnBrk="1" hangingPunct="1"/>
            <a:endParaRPr lang="en-GB" smtClean="0">
              <a:latin typeface="Times" pitchFamily="18" charset="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7B80138-D922-4939-A4CC-7C84936061B1}" type="slidenum">
              <a:rPr lang="en-US" smtClean="0">
                <a:latin typeface="Arial" pitchFamily="34" charset="0"/>
                <a:ea typeface="ＭＳ Ｐゴシック"/>
                <a:cs typeface="ＭＳ Ｐゴシック"/>
              </a:rPr>
              <a:pPr/>
              <a:t>14</a:t>
            </a:fld>
            <a:endParaRPr lang="en-US" smtClean="0">
              <a:latin typeface="Arial" pitchFamily="34" charset="0"/>
              <a:ea typeface="ＭＳ Ｐゴシック"/>
              <a:cs typeface="ＭＳ Ｐゴシック"/>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336887" y="3237971"/>
            <a:ext cx="7247078" cy="188229"/>
          </a:xfrm>
          <a:noFill/>
          <a:ln/>
        </p:spPr>
        <p:txBody>
          <a:bodyPr/>
          <a:lstStyle/>
          <a:p>
            <a:pPr eaLnBrk="1" hangingPunct="1"/>
            <a:endParaRPr lang="en-GB" smtClean="0">
              <a:latin typeface="Times" pitchFamily="18" charset="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509504C-2A6B-44EC-8F07-D636C3F27534}" type="slidenum">
              <a:rPr lang="en-US" smtClean="0">
                <a:latin typeface="Arial" pitchFamily="34" charset="0"/>
                <a:ea typeface="ＭＳ Ｐゴシック"/>
                <a:cs typeface="ＭＳ Ｐゴシック"/>
              </a:rPr>
              <a:pPr/>
              <a:t>16</a:t>
            </a:fld>
            <a:endParaRPr lang="en-US" smtClean="0">
              <a:latin typeface="Arial" pitchFamily="34" charset="0"/>
              <a:ea typeface="ＭＳ Ｐゴシック"/>
              <a:cs typeface="ＭＳ Ｐゴシック"/>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1336887" y="3237971"/>
            <a:ext cx="7247078" cy="194757"/>
          </a:xfrm>
          <a:solidFill>
            <a:srgbClr val="FFFFFF"/>
          </a:solidFill>
          <a:ln>
            <a:solidFill>
              <a:srgbClr val="000000"/>
            </a:solidFill>
          </a:ln>
        </p:spPr>
        <p:txBody>
          <a:bodyPr/>
          <a:lstStyle/>
          <a:p>
            <a:pPr eaLnBrk="1" hangingPunct="1"/>
            <a:endParaRPr lang="en-GB" smtClean="0">
              <a:latin typeface="Times" pitchFamily="18" charset="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17</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18</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19</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20</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21</a:t>
            </a:fld>
            <a:endParaRPr lang="en-GB"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22</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3</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4</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5</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6</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7</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8</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18560F8E-CA52-4241-97F9-43D080DCAE6B}" type="slidenum">
              <a:rPr lang="en-GB" sz="1200"/>
              <a:pPr algn="r"/>
              <a:t>9</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a:spcBef>
                <a:spcPct val="0"/>
              </a:spcBef>
            </a:pPr>
            <a:endParaRPr lang="en-US" smtClean="0"/>
          </a:p>
        </p:txBody>
      </p:sp>
      <p:sp>
        <p:nvSpPr>
          <p:cNvPr id="40964" name="Slide Number Placeholder 3"/>
          <p:cNvSpPr txBox="1">
            <a:spLocks noGrp="1"/>
          </p:cNvSpPr>
          <p:nvPr/>
        </p:nvSpPr>
        <p:spPr bwMode="auto">
          <a:xfrm>
            <a:off x="5633519" y="6463973"/>
            <a:ext cx="4308257" cy="340552"/>
          </a:xfrm>
          <a:prstGeom prst="rect">
            <a:avLst/>
          </a:prstGeom>
          <a:noFill/>
          <a:ln w="9525">
            <a:noFill/>
            <a:miter lim="800000"/>
            <a:headEnd/>
            <a:tailEnd/>
          </a:ln>
        </p:spPr>
        <p:txBody>
          <a:bodyPr lIns="91605" tIns="45802" rIns="91605" bIns="45802" anchor="b"/>
          <a:lstStyle/>
          <a:p>
            <a:pPr algn="r"/>
            <a:fld id="{41DFE221-0856-4679-8841-BE32BEAA51F8}" type="slidenum">
              <a:rPr lang="en-GB" sz="1200">
                <a:latin typeface="Calibri" pitchFamily="34" charset="0"/>
              </a:rPr>
              <a:pPr algn="r"/>
              <a:t>10</a:t>
            </a:fld>
            <a:endParaRPr lang="en-GB"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D0DC1A1-F64D-4FAD-B0AA-9204F4C967A5}" type="datetime1">
              <a:rPr lang="en-US"/>
              <a:pPr>
                <a:defRPr/>
              </a:pPr>
              <a:t>1/20/2014</a:t>
            </a:fld>
            <a:r>
              <a:rPr lang="en-US"/>
              <a:t>13 October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6" name="Rectangle 6"/>
          <p:cNvSpPr>
            <a:spLocks noGrp="1" noChangeArrowheads="1"/>
          </p:cNvSpPr>
          <p:nvPr>
            <p:ph type="sldNum" sz="quarter" idx="12"/>
          </p:nvPr>
        </p:nvSpPr>
        <p:spPr>
          <a:ln/>
        </p:spPr>
        <p:txBody>
          <a:bodyPr/>
          <a:lstStyle>
            <a:lvl1pPr>
              <a:defRPr/>
            </a:lvl1pPr>
          </a:lstStyle>
          <a:p>
            <a:pPr>
              <a:defRPr/>
            </a:pPr>
            <a:fld id="{C2BDF811-17C6-4448-A468-478E2FB9E55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D714008-C918-4D69-AE1B-07E0BE7BF304}" type="datetime1">
              <a:rPr lang="en-US"/>
              <a:pPr>
                <a:defRPr/>
              </a:pPr>
              <a:t>1/20/2014</a:t>
            </a:fld>
            <a:r>
              <a:rPr lang="en-US"/>
              <a:t>13 October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6" name="Rectangle 6"/>
          <p:cNvSpPr>
            <a:spLocks noGrp="1" noChangeArrowheads="1"/>
          </p:cNvSpPr>
          <p:nvPr>
            <p:ph type="sldNum" sz="quarter" idx="12"/>
          </p:nvPr>
        </p:nvSpPr>
        <p:spPr>
          <a:ln/>
        </p:spPr>
        <p:txBody>
          <a:bodyPr/>
          <a:lstStyle>
            <a:lvl1pPr>
              <a:defRPr/>
            </a:lvl1pPr>
          </a:lstStyle>
          <a:p>
            <a:pPr>
              <a:defRPr/>
            </a:pPr>
            <a:fld id="{73F0BEE1-99AA-4216-9EC7-A720C37FE81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DA6BC3A-9701-4E4A-8842-E01BD0AD4EF1}" type="datetime1">
              <a:rPr lang="en-US"/>
              <a:pPr>
                <a:defRPr/>
              </a:pPr>
              <a:t>1/20/2014</a:t>
            </a:fld>
            <a:r>
              <a:rPr lang="en-US"/>
              <a:t>13 October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6" name="Rectangle 6"/>
          <p:cNvSpPr>
            <a:spLocks noGrp="1" noChangeArrowheads="1"/>
          </p:cNvSpPr>
          <p:nvPr>
            <p:ph type="sldNum" sz="quarter" idx="12"/>
          </p:nvPr>
        </p:nvSpPr>
        <p:spPr>
          <a:ln/>
        </p:spPr>
        <p:txBody>
          <a:bodyPr/>
          <a:lstStyle>
            <a:lvl1pPr>
              <a:defRPr/>
            </a:lvl1pPr>
          </a:lstStyle>
          <a:p>
            <a:pPr>
              <a:defRPr/>
            </a:pPr>
            <a:fld id="{8085D658-3A28-4396-AA64-BD922EE93FF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75A642-073F-42C4-B457-743F21B38366}" type="datetime1">
              <a:rPr lang="en-US"/>
              <a:pPr>
                <a:defRPr/>
              </a:pPr>
              <a:t>1/20/2014</a:t>
            </a:fld>
            <a:r>
              <a:rPr lang="en-US"/>
              <a:t>13 October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6" name="Rectangle 6"/>
          <p:cNvSpPr>
            <a:spLocks noGrp="1" noChangeArrowheads="1"/>
          </p:cNvSpPr>
          <p:nvPr>
            <p:ph type="sldNum" sz="quarter" idx="12"/>
          </p:nvPr>
        </p:nvSpPr>
        <p:spPr>
          <a:ln/>
        </p:spPr>
        <p:txBody>
          <a:bodyPr/>
          <a:lstStyle>
            <a:lvl1pPr>
              <a:defRPr/>
            </a:lvl1pPr>
          </a:lstStyle>
          <a:p>
            <a:pPr>
              <a:defRPr/>
            </a:pPr>
            <a:fld id="{62BA4860-9542-4045-817E-61083CD652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4C6717B-A65D-4041-B53F-B95D53C22703}" type="datetime1">
              <a:rPr lang="en-US"/>
              <a:pPr>
                <a:defRPr/>
              </a:pPr>
              <a:t>1/20/2014</a:t>
            </a:fld>
            <a:r>
              <a:rPr lang="en-US"/>
              <a:t>13 October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6" name="Rectangle 6"/>
          <p:cNvSpPr>
            <a:spLocks noGrp="1" noChangeArrowheads="1"/>
          </p:cNvSpPr>
          <p:nvPr>
            <p:ph type="sldNum" sz="quarter" idx="12"/>
          </p:nvPr>
        </p:nvSpPr>
        <p:spPr>
          <a:ln/>
        </p:spPr>
        <p:txBody>
          <a:bodyPr/>
          <a:lstStyle>
            <a:lvl1pPr>
              <a:defRPr/>
            </a:lvl1pPr>
          </a:lstStyle>
          <a:p>
            <a:pPr>
              <a:defRPr/>
            </a:pPr>
            <a:fld id="{B82BA214-DD2C-4B78-A186-76E4042654D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1A46EA7-DA49-426A-9EAF-9D1D32872181}" type="datetime1">
              <a:rPr lang="en-US"/>
              <a:pPr>
                <a:defRPr/>
              </a:pPr>
              <a:t>1/20/2014</a:t>
            </a:fld>
            <a:r>
              <a:rPr lang="en-US"/>
              <a:t>13 October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7" name="Rectangle 6"/>
          <p:cNvSpPr>
            <a:spLocks noGrp="1" noChangeArrowheads="1"/>
          </p:cNvSpPr>
          <p:nvPr>
            <p:ph type="sldNum" sz="quarter" idx="12"/>
          </p:nvPr>
        </p:nvSpPr>
        <p:spPr>
          <a:ln/>
        </p:spPr>
        <p:txBody>
          <a:bodyPr/>
          <a:lstStyle>
            <a:lvl1pPr>
              <a:defRPr/>
            </a:lvl1pPr>
          </a:lstStyle>
          <a:p>
            <a:pPr>
              <a:defRPr/>
            </a:pPr>
            <a:fld id="{0ADA5572-DF0F-4A05-9F70-411D4E1A6FF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9498110-6AEB-4DFD-8DF7-E1EA88B84910}" type="datetime1">
              <a:rPr lang="en-US"/>
              <a:pPr>
                <a:defRPr/>
              </a:pPr>
              <a:t>1/20/2014</a:t>
            </a:fld>
            <a:r>
              <a:rPr lang="en-US"/>
              <a:t>13 October 2009</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9" name="Rectangle 6"/>
          <p:cNvSpPr>
            <a:spLocks noGrp="1" noChangeArrowheads="1"/>
          </p:cNvSpPr>
          <p:nvPr>
            <p:ph type="sldNum" sz="quarter" idx="12"/>
          </p:nvPr>
        </p:nvSpPr>
        <p:spPr>
          <a:ln/>
        </p:spPr>
        <p:txBody>
          <a:bodyPr/>
          <a:lstStyle>
            <a:lvl1pPr>
              <a:defRPr/>
            </a:lvl1pPr>
          </a:lstStyle>
          <a:p>
            <a:pPr>
              <a:defRPr/>
            </a:pPr>
            <a:fld id="{FD5396BE-8CF5-49C3-A3C8-60B10FE83BC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E3CB94F-6AE1-491F-82C3-4C3CC143A5FC}" type="datetime1">
              <a:rPr lang="en-US"/>
              <a:pPr>
                <a:defRPr/>
              </a:pPr>
              <a:t>1/20/2014</a:t>
            </a:fld>
            <a:r>
              <a:rPr lang="en-US"/>
              <a:t>13 October 2009</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5" name="Rectangle 6"/>
          <p:cNvSpPr>
            <a:spLocks noGrp="1" noChangeArrowheads="1"/>
          </p:cNvSpPr>
          <p:nvPr>
            <p:ph type="sldNum" sz="quarter" idx="12"/>
          </p:nvPr>
        </p:nvSpPr>
        <p:spPr>
          <a:ln/>
        </p:spPr>
        <p:txBody>
          <a:bodyPr/>
          <a:lstStyle>
            <a:lvl1pPr>
              <a:defRPr/>
            </a:lvl1pPr>
          </a:lstStyle>
          <a:p>
            <a:pPr>
              <a:defRPr/>
            </a:pPr>
            <a:fld id="{6D2D23EF-B24B-4C03-9318-D6BE3E1B3AB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1BCF5B7-737F-45CE-A7F6-99732C78B734}" type="datetime1">
              <a:rPr lang="en-US"/>
              <a:pPr>
                <a:defRPr/>
              </a:pPr>
              <a:t>1/20/2014</a:t>
            </a:fld>
            <a:r>
              <a:rPr lang="en-US"/>
              <a:t>13 October 2009</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4" name="Rectangle 6"/>
          <p:cNvSpPr>
            <a:spLocks noGrp="1" noChangeArrowheads="1"/>
          </p:cNvSpPr>
          <p:nvPr>
            <p:ph type="sldNum" sz="quarter" idx="12"/>
          </p:nvPr>
        </p:nvSpPr>
        <p:spPr>
          <a:ln/>
        </p:spPr>
        <p:txBody>
          <a:bodyPr/>
          <a:lstStyle>
            <a:lvl1pPr>
              <a:defRPr/>
            </a:lvl1pPr>
          </a:lstStyle>
          <a:p>
            <a:pPr>
              <a:defRPr/>
            </a:pPr>
            <a:fld id="{0F2E7414-0DB3-4107-ACAB-9123E8A7EB7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229B8F9-4508-446A-8F52-0D8390317A43}" type="datetime1">
              <a:rPr lang="en-US"/>
              <a:pPr>
                <a:defRPr/>
              </a:pPr>
              <a:t>1/20/2014</a:t>
            </a:fld>
            <a:r>
              <a:rPr lang="en-US"/>
              <a:t>13 October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7" name="Rectangle 6"/>
          <p:cNvSpPr>
            <a:spLocks noGrp="1" noChangeArrowheads="1"/>
          </p:cNvSpPr>
          <p:nvPr>
            <p:ph type="sldNum" sz="quarter" idx="12"/>
          </p:nvPr>
        </p:nvSpPr>
        <p:spPr>
          <a:ln/>
        </p:spPr>
        <p:txBody>
          <a:bodyPr/>
          <a:lstStyle>
            <a:lvl1pPr>
              <a:defRPr/>
            </a:lvl1pPr>
          </a:lstStyle>
          <a:p>
            <a:pPr>
              <a:defRPr/>
            </a:pPr>
            <a:fld id="{5A2954BB-9956-4D44-81A0-6332B0904BD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59D3A6-0CDF-408E-A215-5324DF9404D4}" type="datetime1">
              <a:rPr lang="en-US"/>
              <a:pPr>
                <a:defRPr/>
              </a:pPr>
              <a:t>1/20/2014</a:t>
            </a:fld>
            <a:r>
              <a:rPr lang="en-US"/>
              <a:t>13 October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7" name="Rectangle 6"/>
          <p:cNvSpPr>
            <a:spLocks noGrp="1" noChangeArrowheads="1"/>
          </p:cNvSpPr>
          <p:nvPr>
            <p:ph type="sldNum" sz="quarter" idx="12"/>
          </p:nvPr>
        </p:nvSpPr>
        <p:spPr>
          <a:ln/>
        </p:spPr>
        <p:txBody>
          <a:bodyPr/>
          <a:lstStyle>
            <a:lvl1pPr>
              <a:defRPr/>
            </a:lvl1pPr>
          </a:lstStyle>
          <a:p>
            <a:pPr>
              <a:defRPr/>
            </a:pPr>
            <a:fld id="{4ED11DD8-1846-47DE-A929-62E102D5BEA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fld id="{ECE42F7E-EACC-44E5-B7FB-5EE6AEDC55D1}" type="datetime1">
              <a:rPr lang="en-US"/>
              <a:pPr>
                <a:defRPr/>
              </a:pPr>
              <a:t>1/20/2014</a:t>
            </a:fld>
            <a:r>
              <a:rPr lang="en-US"/>
              <a:t>13 October 2009</a:t>
            </a: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r>
              <a:rPr lang="en-GB"/>
              <a:t>(c) PIIE, 2009</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78D3DBA2-B1CA-4C2E-AC96-E635ED707D5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8.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1.emf"/><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bankofengland.co.uk/markets/Pages/apf/balancesheetimpact.aspx" TargetMode="External"/><Relationship Id="rId4" Type="http://schemas.openxmlformats.org/officeDocument/2006/relationships/image" Target="../media/image3.emf"/><Relationship Id="rId5"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BCF5B7-737F-45CE-A7F6-99732C78B734}" type="datetime1">
              <a:rPr lang="en-US" smtClean="0"/>
              <a:pPr>
                <a:defRPr/>
              </a:pPr>
              <a:t>1/20/2014</a:t>
            </a:fld>
            <a:r>
              <a:rPr lang="en-US" smtClean="0"/>
              <a:t>13 October 2009</a:t>
            </a:r>
            <a:endParaRPr lang="en-GB"/>
          </a:p>
        </p:txBody>
      </p:sp>
      <p:sp>
        <p:nvSpPr>
          <p:cNvPr id="3" name="Footer Placeholder 2"/>
          <p:cNvSpPr>
            <a:spLocks noGrp="1"/>
          </p:cNvSpPr>
          <p:nvPr>
            <p:ph type="ftr" sz="quarter" idx="11"/>
          </p:nvPr>
        </p:nvSpPr>
        <p:spPr/>
        <p:txBody>
          <a:bodyPr/>
          <a:lstStyle/>
          <a:p>
            <a:pPr>
              <a:defRPr/>
            </a:pPr>
            <a:r>
              <a:rPr lang="en-GB" smtClean="0"/>
              <a:t>(c) PIIE, 2009</a:t>
            </a:r>
            <a:endParaRPr lang="en-GB"/>
          </a:p>
        </p:txBody>
      </p:sp>
      <p:sp>
        <p:nvSpPr>
          <p:cNvPr id="4" name="Slide Number Placeholder 3"/>
          <p:cNvSpPr>
            <a:spLocks noGrp="1"/>
          </p:cNvSpPr>
          <p:nvPr>
            <p:ph type="sldNum" sz="quarter" idx="12"/>
          </p:nvPr>
        </p:nvSpPr>
        <p:spPr/>
        <p:txBody>
          <a:bodyPr/>
          <a:lstStyle/>
          <a:p>
            <a:pPr>
              <a:defRPr/>
            </a:pPr>
            <a:fld id="{0F2E7414-0DB3-4107-ACAB-9123E8A7EB72}" type="slidenum">
              <a:rPr lang="en-GB" smtClean="0"/>
              <a:pPr>
                <a:defRPr/>
              </a:pPr>
              <a:t>1</a:t>
            </a:fld>
            <a:endParaRPr lang="en-GB"/>
          </a:p>
        </p:txBody>
      </p:sp>
      <p:pic>
        <p:nvPicPr>
          <p:cNvPr id="5" name="Picture 4"/>
          <p:cNvPicPr>
            <a:picLocks noChangeAspect="1"/>
          </p:cNvPicPr>
          <p:nvPr/>
        </p:nvPicPr>
        <p:blipFill>
          <a:blip r:embed="rId2"/>
          <a:stretch>
            <a:fillRect/>
          </a:stretch>
        </p:blipFill>
        <p:spPr>
          <a:xfrm>
            <a:off x="0" y="222500"/>
            <a:ext cx="9144000" cy="6457950"/>
          </a:xfrm>
          <a:prstGeom prst="rect">
            <a:avLst/>
          </a:prstGeom>
        </p:spPr>
      </p:pic>
    </p:spTree>
    <p:extLst>
      <p:ext uri="{BB962C8B-B14F-4D97-AF65-F5344CB8AC3E}">
        <p14:creationId xmlns:p14="http://schemas.microsoft.com/office/powerpoint/2010/main" val="4053187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548" y="1556792"/>
            <a:ext cx="6858569" cy="421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29" name="Rectangle 6"/>
          <p:cNvSpPr>
            <a:spLocks noGrp="1" noChangeArrowheads="1"/>
          </p:cNvSpPr>
          <p:nvPr>
            <p:ph type="sldNum" sz="quarter" idx="12"/>
          </p:nvPr>
        </p:nvSpPr>
        <p:spPr/>
        <p:txBody>
          <a:bodyPr/>
          <a:lstStyle/>
          <a:p>
            <a:fld id="{CB2CE11E-45F6-4927-BAE8-8A5288A6B977}" type="slidenum">
              <a:rPr lang="en-GB">
                <a:latin typeface="Arial" charset="0"/>
                <a:cs typeface="Arial" charset="0"/>
              </a:rPr>
              <a:pPr/>
              <a:t>10</a:t>
            </a:fld>
            <a:endParaRPr lang="en-GB">
              <a:latin typeface="Arial" charset="0"/>
              <a:cs typeface="Arial" charset="0"/>
            </a:endParaRPr>
          </a:p>
        </p:txBody>
      </p:sp>
      <p:sp>
        <p:nvSpPr>
          <p:cNvPr id="15363"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GB"/>
          </a:p>
        </p:txBody>
      </p:sp>
      <p:sp>
        <p:nvSpPr>
          <p:cNvPr id="15364" name="TextBox 7"/>
          <p:cNvSpPr txBox="1">
            <a:spLocks noChangeArrowheads="1"/>
          </p:cNvSpPr>
          <p:nvPr/>
        </p:nvSpPr>
        <p:spPr bwMode="auto">
          <a:xfrm>
            <a:off x="611188" y="260350"/>
            <a:ext cx="7632700" cy="830997"/>
          </a:xfrm>
          <a:prstGeom prst="rect">
            <a:avLst/>
          </a:prstGeom>
          <a:noFill/>
          <a:ln w="9525">
            <a:noFill/>
            <a:miter lim="800000"/>
            <a:headEnd/>
            <a:tailEnd/>
          </a:ln>
        </p:spPr>
        <p:txBody>
          <a:bodyPr>
            <a:spAutoFit/>
          </a:bodyPr>
          <a:lstStyle/>
          <a:p>
            <a:r>
              <a:rPr lang="en-GB" sz="2400" b="1" dirty="0"/>
              <a:t>Sterling corporate bond spreads for financials, non-financials and high yield  </a:t>
            </a:r>
            <a:endParaRPr lang="en-GB" sz="2400" dirty="0"/>
          </a:p>
        </p:txBody>
      </p:sp>
      <p:sp>
        <p:nvSpPr>
          <p:cNvPr id="15365" name="Rectangle 130"/>
          <p:cNvSpPr>
            <a:spLocks noChangeArrowheads="1"/>
          </p:cNvSpPr>
          <p:nvPr/>
        </p:nvSpPr>
        <p:spPr bwMode="auto">
          <a:xfrm>
            <a:off x="179512" y="5888504"/>
            <a:ext cx="8329203" cy="692497"/>
          </a:xfrm>
          <a:prstGeom prst="rect">
            <a:avLst/>
          </a:prstGeom>
          <a:noFill/>
          <a:ln w="9525">
            <a:noFill/>
            <a:miter lim="800000"/>
            <a:headEnd/>
            <a:tailEnd/>
          </a:ln>
        </p:spPr>
        <p:txBody>
          <a:bodyPr wrap="none" lIns="0" tIns="0" rIns="0" bIns="0">
            <a:spAutoFit/>
          </a:bodyPr>
          <a:lstStyle/>
          <a:p>
            <a:pPr lvl="0"/>
            <a:r>
              <a:rPr lang="en-GB" sz="900" dirty="0" smtClean="0"/>
              <a:t>Note: Option-adjusted spread over government rates. Merrill Lynch altered the methodology for estimating corporate bond yields on 17th December 2012, </a:t>
            </a:r>
          </a:p>
          <a:p>
            <a:pPr lvl="0"/>
            <a:r>
              <a:rPr lang="en-GB" sz="900" dirty="0" smtClean="0"/>
              <a:t>causing a break in the series. Due to monthly index rebalancing by Merrill Lynch, movements in yields and spreads at the end of each month might reflect changes </a:t>
            </a:r>
          </a:p>
          <a:p>
            <a:pPr lvl="0"/>
            <a:r>
              <a:rPr lang="en-GB" sz="900" dirty="0" smtClean="0"/>
              <a:t>in the population of securities composing the indices.</a:t>
            </a:r>
          </a:p>
          <a:p>
            <a:endParaRPr lang="en-GB" sz="900" dirty="0" smtClean="0"/>
          </a:p>
          <a:p>
            <a:r>
              <a:rPr lang="en-GB" sz="900" dirty="0" smtClean="0"/>
              <a:t>Sources</a:t>
            </a:r>
            <a:r>
              <a:rPr lang="en-GB" sz="900" dirty="0"/>
              <a:t>: Bank of America/Merrill Lynch and Bloomberg.</a:t>
            </a:r>
          </a:p>
        </p:txBody>
      </p:sp>
      <p:pic>
        <p:nvPicPr>
          <p:cNvPr id="15366" name="Picture 3"/>
          <p:cNvPicPr>
            <a:picLocks noChangeAspect="1" noChangeArrowheads="1"/>
          </p:cNvPicPr>
          <p:nvPr/>
        </p:nvPicPr>
        <p:blipFill>
          <a:blip r:embed="rId4" cstate="print"/>
          <a:srcRect/>
          <a:stretch>
            <a:fillRect/>
          </a:stretch>
        </p:blipFill>
        <p:spPr bwMode="auto">
          <a:xfrm>
            <a:off x="8243888" y="188913"/>
            <a:ext cx="792162" cy="79216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79388" y="179388"/>
            <a:ext cx="8727220" cy="769441"/>
          </a:xfrm>
          <a:prstGeom prst="rect">
            <a:avLst/>
          </a:prstGeom>
          <a:noFill/>
          <a:ln w="9525">
            <a:noFill/>
            <a:miter lim="800000"/>
            <a:headEnd/>
            <a:tailEnd/>
          </a:ln>
        </p:spPr>
        <p:txBody>
          <a:bodyPr wrap="square">
            <a:spAutoFit/>
          </a:bodyPr>
          <a:lstStyle/>
          <a:p>
            <a:pPr eaLnBrk="0" hangingPunct="0"/>
            <a:r>
              <a:rPr lang="en-GB" sz="2200" b="0" dirty="0" smtClean="0"/>
              <a:t>CPI </a:t>
            </a:r>
            <a:r>
              <a:rPr lang="en-GB" sz="2200" b="0" dirty="0"/>
              <a:t>inflation projection based on market interest rate expectations and £375 billion asset purchases</a:t>
            </a:r>
          </a:p>
        </p:txBody>
      </p:sp>
      <p:sp>
        <p:nvSpPr>
          <p:cNvPr id="5123" name="Rectangle 3"/>
          <p:cNvSpPr>
            <a:spLocks noChangeArrowheads="1"/>
          </p:cNvSpPr>
          <p:nvPr/>
        </p:nvSpPr>
        <p:spPr bwMode="auto">
          <a:xfrm>
            <a:off x="79375" y="5646738"/>
            <a:ext cx="8426450" cy="1143000"/>
          </a:xfrm>
          <a:prstGeom prst="rect">
            <a:avLst/>
          </a:prstGeom>
          <a:noFill/>
          <a:ln w="9525">
            <a:noFill/>
            <a:miter lim="800000"/>
            <a:headEnd/>
            <a:tailEnd/>
          </a:ln>
        </p:spPr>
        <p:txBody>
          <a:bodyPr>
            <a:spAutoFit/>
          </a:bodyPr>
          <a:lstStyle/>
          <a:p>
            <a:pPr eaLnBrk="0" hangingPunct="0"/>
            <a:endParaRPr lang="en-GB" b="0"/>
          </a:p>
        </p:txBody>
      </p:sp>
      <p:sp>
        <p:nvSpPr>
          <p:cNvPr id="5127" name="Rectangle 7"/>
          <p:cNvSpPr>
            <a:spLocks noChangeArrowheads="1"/>
          </p:cNvSpPr>
          <p:nvPr/>
        </p:nvSpPr>
        <p:spPr bwMode="auto">
          <a:xfrm>
            <a:off x="179388" y="5689600"/>
            <a:ext cx="8683625" cy="1061829"/>
          </a:xfrm>
          <a:prstGeom prst="rect">
            <a:avLst/>
          </a:prstGeom>
          <a:noFill/>
          <a:ln w="9525">
            <a:noFill/>
            <a:miter lim="800000"/>
            <a:headEnd/>
            <a:tailEnd/>
          </a:ln>
        </p:spPr>
        <p:txBody>
          <a:bodyPr>
            <a:spAutoFit/>
          </a:bodyPr>
          <a:lstStyle/>
          <a:p>
            <a:r>
              <a:rPr lang="en-US" sz="900" dirty="0" smtClean="0"/>
              <a:t>This chart depicts </a:t>
            </a:r>
            <a:r>
              <a:rPr lang="en-US" sz="900" dirty="0"/>
              <a:t>the probability of various outcomes for CPI inflation in the future. They have been conditioned on the assumption that the stock of purchased assets financed by the issuance of central bank </a:t>
            </a:r>
            <a:r>
              <a:rPr lang="en-US" sz="900" dirty="0" smtClean="0"/>
              <a:t>reserves remains </a:t>
            </a:r>
            <a:r>
              <a:rPr lang="en-US" sz="900" dirty="0"/>
              <a:t>at £375 billion throughout the forecast period. If economic circumstances identical to today’s were to prevail on 100 occasions, the MPC’s best collective </a:t>
            </a:r>
            <a:r>
              <a:rPr lang="en-US" sz="900" dirty="0" err="1"/>
              <a:t>judgement</a:t>
            </a:r>
            <a:r>
              <a:rPr lang="en-US" sz="900" dirty="0"/>
              <a:t> is that inflation in any particular quarter would </a:t>
            </a:r>
            <a:r>
              <a:rPr lang="en-US" sz="900" dirty="0" smtClean="0"/>
              <a:t>lie within </a:t>
            </a:r>
            <a:r>
              <a:rPr lang="en-US" sz="900" dirty="0"/>
              <a:t>the darkest central band on only 30 of those occasions. The fan charts are constructed so that outturns of inflation are also expected to lie within each pair of the lighter red areas on 30 occasions. In any particular </a:t>
            </a:r>
            <a:r>
              <a:rPr lang="en-US" sz="900" dirty="0" smtClean="0"/>
              <a:t>quarter of </a:t>
            </a:r>
            <a:r>
              <a:rPr lang="en-US" sz="900" dirty="0"/>
              <a:t>the forecast period, inflation is therefore expected to lie somewhere within the fans on 90 out of 100 occasions. And on the remaining 10 out of 100 occasions inflation can fall anywhere outside the red area of the fan </a:t>
            </a:r>
            <a:r>
              <a:rPr lang="en-US" sz="900" dirty="0" smtClean="0"/>
              <a:t>chart. Over </a:t>
            </a:r>
            <a:r>
              <a:rPr lang="en-US" sz="900" dirty="0"/>
              <a:t>the forecast period, this has been depicted by the light grey background. See the box on pages 48–49 of the May 2002 </a:t>
            </a:r>
            <a:r>
              <a:rPr lang="en-US" sz="900" i="1" dirty="0"/>
              <a:t>Inflation Report </a:t>
            </a:r>
            <a:r>
              <a:rPr lang="en-US" sz="900" dirty="0"/>
              <a:t>for a fuller description of the fan chart and what it represents.</a:t>
            </a:r>
            <a:r>
              <a:rPr lang="en-GB" sz="900" b="0" dirty="0" smtClean="0"/>
              <a:t>.</a:t>
            </a:r>
            <a:endParaRPr lang="en-GB" sz="900" b="0" dirty="0"/>
          </a:p>
        </p:txBody>
      </p:sp>
      <p:sp>
        <p:nvSpPr>
          <p:cNvPr id="6" name="TextBox 5"/>
          <p:cNvSpPr txBox="1"/>
          <p:nvPr/>
        </p:nvSpPr>
        <p:spPr>
          <a:xfrm>
            <a:off x="179512" y="5445224"/>
            <a:ext cx="2281394" cy="230832"/>
          </a:xfrm>
          <a:prstGeom prst="rect">
            <a:avLst/>
          </a:prstGeom>
          <a:noFill/>
        </p:spPr>
        <p:txBody>
          <a:bodyPr wrap="none" rtlCol="0">
            <a:spAutoFit/>
          </a:bodyPr>
          <a:lstStyle/>
          <a:p>
            <a:r>
              <a:rPr lang="en-GB" sz="900" dirty="0" smtClean="0"/>
              <a:t>Source: </a:t>
            </a:r>
            <a:r>
              <a:rPr lang="en-GB" sz="900" i="1" dirty="0"/>
              <a:t>Inflation Report</a:t>
            </a:r>
            <a:r>
              <a:rPr lang="en-GB" sz="900" dirty="0"/>
              <a:t>, November 2013</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769" y="997308"/>
            <a:ext cx="5516463" cy="446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0" y="5826978"/>
            <a:ext cx="9144000" cy="1077218"/>
          </a:xfrm>
          <a:prstGeom prst="rect">
            <a:avLst/>
          </a:prstGeom>
          <a:noFill/>
          <a:ln w="9525">
            <a:noFill/>
            <a:miter lim="800000"/>
            <a:headEnd/>
            <a:tailEnd/>
          </a:ln>
        </p:spPr>
        <p:txBody>
          <a:bodyPr wrap="square">
            <a:spAutoFit/>
          </a:bodyPr>
          <a:lstStyle/>
          <a:p>
            <a:r>
              <a:rPr lang="en-US" sz="800" dirty="0"/>
              <a:t>(a) </a:t>
            </a:r>
            <a:r>
              <a:rPr lang="en-US" sz="800" dirty="0" smtClean="0"/>
              <a:t>This chart represents </a:t>
            </a:r>
            <a:r>
              <a:rPr lang="en-US" sz="800" dirty="0"/>
              <a:t>the cross-section of the CPI inflation fan chart in 2014 Q4 for the </a:t>
            </a:r>
            <a:r>
              <a:rPr lang="en-US" sz="800" dirty="0" smtClean="0"/>
              <a:t>market interest </a:t>
            </a:r>
            <a:r>
              <a:rPr lang="en-US" sz="800" dirty="0"/>
              <a:t>rate projection. It has been conditioned on the assumption that the stock of purchased </a:t>
            </a:r>
            <a:r>
              <a:rPr lang="en-US" sz="800" dirty="0" smtClean="0"/>
              <a:t>assets financed </a:t>
            </a:r>
            <a:r>
              <a:rPr lang="en-US" sz="800" dirty="0"/>
              <a:t>by the issuance of central bank reserves remains at £375 billion throughout the </a:t>
            </a:r>
            <a:r>
              <a:rPr lang="en-US" sz="800" dirty="0" smtClean="0"/>
              <a:t>forecast period</a:t>
            </a:r>
            <a:r>
              <a:rPr lang="en-US" sz="800" dirty="0"/>
              <a:t>. The </a:t>
            </a:r>
            <a:r>
              <a:rPr lang="en-US" sz="800" dirty="0" err="1"/>
              <a:t>coloured</a:t>
            </a:r>
            <a:r>
              <a:rPr lang="en-US" sz="800" dirty="0"/>
              <a:t> bands </a:t>
            </a:r>
            <a:r>
              <a:rPr lang="en-US" sz="800" dirty="0" smtClean="0"/>
              <a:t>have </a:t>
            </a:r>
            <a:r>
              <a:rPr lang="en-US" sz="800" dirty="0"/>
              <a:t>a similar interpretation to those on the fan charts. </a:t>
            </a:r>
            <a:r>
              <a:rPr lang="en-US" sz="800" dirty="0" smtClean="0"/>
              <a:t>If economic circumstances </a:t>
            </a:r>
            <a:r>
              <a:rPr lang="en-US" sz="800" dirty="0"/>
              <a:t>identical to today’s were to prevail on 100 occasions, the MPC’s best </a:t>
            </a:r>
            <a:r>
              <a:rPr lang="en-US" sz="800" dirty="0" smtClean="0"/>
              <a:t>collective </a:t>
            </a:r>
            <a:r>
              <a:rPr lang="en-US" sz="800" dirty="0" err="1" smtClean="0"/>
              <a:t>judgement</a:t>
            </a:r>
            <a:r>
              <a:rPr lang="en-US" sz="800" dirty="0" smtClean="0"/>
              <a:t> </a:t>
            </a:r>
            <a:r>
              <a:rPr lang="en-US" sz="800" dirty="0"/>
              <a:t>is that inflation in 2014 Q4 would lie somewhere within the range covered by the</a:t>
            </a:r>
          </a:p>
          <a:p>
            <a:r>
              <a:rPr lang="en-US" sz="800" dirty="0"/>
              <a:t>histogram on 90 occasions. Inflation would lie outside the range covered by the histogram on 10 </a:t>
            </a:r>
            <a:r>
              <a:rPr lang="en-US" sz="800" dirty="0" smtClean="0"/>
              <a:t>out of </a:t>
            </a:r>
            <a:r>
              <a:rPr lang="en-US" sz="800" dirty="0"/>
              <a:t>100 occasions. The grey outline represents the corresponding cross-section of the August </a:t>
            </a:r>
            <a:r>
              <a:rPr lang="en-US" sz="800" dirty="0" smtClean="0"/>
              <a:t>2013 </a:t>
            </a:r>
            <a:r>
              <a:rPr lang="en-US" sz="800" i="1" dirty="0" smtClean="0"/>
              <a:t>Inflation </a:t>
            </a:r>
            <a:r>
              <a:rPr lang="en-US" sz="800" i="1" dirty="0"/>
              <a:t>Report </a:t>
            </a:r>
            <a:r>
              <a:rPr lang="en-US" sz="800" dirty="0"/>
              <a:t>fan chart, which was conditioned on constant interest rates and the same </a:t>
            </a:r>
            <a:r>
              <a:rPr lang="en-US" sz="800" dirty="0" smtClean="0"/>
              <a:t>assumption about </a:t>
            </a:r>
            <a:r>
              <a:rPr lang="en-US" sz="800" dirty="0"/>
              <a:t>the stock of purchased assets.</a:t>
            </a:r>
          </a:p>
          <a:p>
            <a:r>
              <a:rPr lang="en-US" sz="800" dirty="0"/>
              <a:t>(b) Average probability within each band; the figures on the y-axis indicate the probability of </a:t>
            </a:r>
            <a:r>
              <a:rPr lang="en-US" sz="800" dirty="0" smtClean="0"/>
              <a:t>inflation being </a:t>
            </a:r>
            <a:r>
              <a:rPr lang="en-US" sz="800" dirty="0"/>
              <a:t>within ±0.05 percentage points of any given inflation rate, specified to one decimal place. </a:t>
            </a:r>
            <a:r>
              <a:rPr lang="en-US" sz="800" dirty="0" smtClean="0"/>
              <a:t>As the </a:t>
            </a:r>
            <a:r>
              <a:rPr lang="en-US" sz="800" dirty="0"/>
              <a:t>heights of identically </a:t>
            </a:r>
            <a:r>
              <a:rPr lang="en-US" sz="800" dirty="0" err="1"/>
              <a:t>coloured</a:t>
            </a:r>
            <a:r>
              <a:rPr lang="en-US" sz="800" dirty="0"/>
              <a:t> bars on either side of the central projection are the same, the </a:t>
            </a:r>
            <a:r>
              <a:rPr lang="en-US" sz="800" dirty="0" smtClean="0"/>
              <a:t>ratio of </a:t>
            </a:r>
            <a:r>
              <a:rPr lang="en-US" sz="800" dirty="0"/>
              <a:t>the probability contained in the bars below the central projection, to the probability in the </a:t>
            </a:r>
            <a:r>
              <a:rPr lang="en-US" sz="800" dirty="0" smtClean="0"/>
              <a:t>bars above </a:t>
            </a:r>
            <a:r>
              <a:rPr lang="en-US" sz="800" dirty="0"/>
              <a:t>it, is given by the ratio of the width of those bars.</a:t>
            </a:r>
            <a:endParaRPr lang="en-GB" sz="800" b="0" dirty="0"/>
          </a:p>
        </p:txBody>
      </p:sp>
      <p:sp>
        <p:nvSpPr>
          <p:cNvPr id="10243" name="TextBox 5"/>
          <p:cNvSpPr txBox="1">
            <a:spLocks noChangeArrowheads="1"/>
          </p:cNvSpPr>
          <p:nvPr/>
        </p:nvSpPr>
        <p:spPr bwMode="auto">
          <a:xfrm>
            <a:off x="1" y="260648"/>
            <a:ext cx="9143999" cy="769441"/>
          </a:xfrm>
          <a:prstGeom prst="rect">
            <a:avLst/>
          </a:prstGeom>
          <a:noFill/>
          <a:ln w="9525">
            <a:noFill/>
            <a:miter lim="800000"/>
            <a:headEnd/>
            <a:tailEnd/>
          </a:ln>
        </p:spPr>
        <p:txBody>
          <a:bodyPr wrap="square">
            <a:spAutoFit/>
          </a:bodyPr>
          <a:lstStyle/>
          <a:p>
            <a:pPr algn="ctr"/>
            <a:r>
              <a:rPr lang="en-GB" sz="2200" b="0" dirty="0" smtClean="0"/>
              <a:t>Projected </a:t>
            </a:r>
            <a:r>
              <a:rPr lang="en-GB" sz="2200" b="0" dirty="0"/>
              <a:t>cumulative probabilities of </a:t>
            </a:r>
            <a:r>
              <a:rPr lang="en-GB" sz="2200" b="0" dirty="0" smtClean="0"/>
              <a:t>four-quarter </a:t>
            </a:r>
          </a:p>
          <a:p>
            <a:pPr algn="ctr"/>
            <a:r>
              <a:rPr lang="en-GB" sz="2200" b="0" dirty="0" smtClean="0"/>
              <a:t>CPI </a:t>
            </a:r>
            <a:r>
              <a:rPr lang="en-GB" sz="2200" b="0" dirty="0"/>
              <a:t>inflation in 2015 </a:t>
            </a:r>
            <a:r>
              <a:rPr lang="en-GB" sz="2200" b="0" dirty="0" smtClean="0"/>
              <a:t>Q2</a:t>
            </a:r>
            <a:r>
              <a:rPr lang="en-GB" sz="2400" baseline="30000" dirty="0" smtClean="0"/>
              <a:t>(a)</a:t>
            </a:r>
            <a:endParaRPr lang="en-GB" sz="2200" b="0" baseline="30000" dirty="0">
              <a:solidFill>
                <a:srgbClr val="960000"/>
              </a:solidFill>
            </a:endParaRPr>
          </a:p>
        </p:txBody>
      </p:sp>
      <p:sp>
        <p:nvSpPr>
          <p:cNvPr id="5" name="TextBox 4"/>
          <p:cNvSpPr txBox="1"/>
          <p:nvPr/>
        </p:nvSpPr>
        <p:spPr>
          <a:xfrm>
            <a:off x="0" y="5620097"/>
            <a:ext cx="2061783" cy="215444"/>
          </a:xfrm>
          <a:prstGeom prst="rect">
            <a:avLst/>
          </a:prstGeom>
          <a:noFill/>
        </p:spPr>
        <p:txBody>
          <a:bodyPr wrap="none" rtlCol="0">
            <a:spAutoFit/>
          </a:bodyPr>
          <a:lstStyle/>
          <a:p>
            <a:r>
              <a:rPr lang="en-GB" sz="800" dirty="0"/>
              <a:t>Source: </a:t>
            </a:r>
            <a:r>
              <a:rPr lang="en-GB" sz="800" i="1" dirty="0"/>
              <a:t>Inflation Report</a:t>
            </a:r>
            <a:r>
              <a:rPr lang="en-GB" sz="800" dirty="0"/>
              <a:t>, November 2013</a:t>
            </a:r>
            <a:endParaRPr lang="en-GB" sz="800" i="1"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143000"/>
            <a:ext cx="54483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79375" y="6575425"/>
            <a:ext cx="8426450" cy="214313"/>
          </a:xfrm>
          <a:prstGeom prst="rect">
            <a:avLst/>
          </a:prstGeom>
          <a:noFill/>
          <a:ln w="9525">
            <a:noFill/>
            <a:miter lim="800000"/>
            <a:headEnd/>
            <a:tailEnd/>
          </a:ln>
        </p:spPr>
        <p:txBody>
          <a:bodyPr>
            <a:spAutoFit/>
          </a:bodyPr>
          <a:lstStyle/>
          <a:p>
            <a:pPr eaLnBrk="0" hangingPunct="0"/>
            <a:endParaRPr lang="en-GB" b="0"/>
          </a:p>
        </p:txBody>
      </p:sp>
      <p:sp>
        <p:nvSpPr>
          <p:cNvPr id="6147" name="Rectangle 2"/>
          <p:cNvSpPr>
            <a:spLocks noChangeArrowheads="1"/>
          </p:cNvSpPr>
          <p:nvPr/>
        </p:nvSpPr>
        <p:spPr bwMode="auto">
          <a:xfrm>
            <a:off x="179388" y="179388"/>
            <a:ext cx="8645525" cy="830262"/>
          </a:xfrm>
          <a:prstGeom prst="rect">
            <a:avLst/>
          </a:prstGeom>
          <a:noFill/>
          <a:ln w="9525">
            <a:noFill/>
            <a:miter lim="800000"/>
            <a:headEnd/>
            <a:tailEnd/>
          </a:ln>
        </p:spPr>
        <p:txBody>
          <a:bodyPr>
            <a:spAutoFit/>
          </a:bodyPr>
          <a:lstStyle/>
          <a:p>
            <a:pPr algn="ctr" eaLnBrk="0" hangingPunct="0"/>
            <a:r>
              <a:rPr lang="en-GB" sz="2400" b="0" dirty="0" smtClean="0"/>
              <a:t>An </a:t>
            </a:r>
            <a:r>
              <a:rPr lang="en-GB" sz="2400" b="0" dirty="0"/>
              <a:t>indicator of the probability that inflation will be </a:t>
            </a:r>
            <a:br>
              <a:rPr lang="en-GB" sz="2400" b="0" dirty="0"/>
            </a:br>
            <a:r>
              <a:rPr lang="en-GB" sz="2400" b="0" dirty="0"/>
              <a:t>above the target</a:t>
            </a:r>
            <a:endParaRPr lang="en-US" sz="2400" b="0" baseline="30000" dirty="0"/>
          </a:p>
        </p:txBody>
      </p:sp>
      <p:sp>
        <p:nvSpPr>
          <p:cNvPr id="6148" name="Rectangle 3"/>
          <p:cNvSpPr>
            <a:spLocks noChangeArrowheads="1"/>
          </p:cNvSpPr>
          <p:nvPr/>
        </p:nvSpPr>
        <p:spPr bwMode="auto">
          <a:xfrm>
            <a:off x="179388" y="6305550"/>
            <a:ext cx="8774112" cy="507831"/>
          </a:xfrm>
          <a:prstGeom prst="rect">
            <a:avLst/>
          </a:prstGeom>
          <a:noFill/>
          <a:ln w="9525">
            <a:noFill/>
            <a:miter lim="800000"/>
            <a:headEnd/>
            <a:tailEnd/>
          </a:ln>
        </p:spPr>
        <p:txBody>
          <a:bodyPr>
            <a:spAutoFit/>
          </a:bodyPr>
          <a:lstStyle/>
          <a:p>
            <a:r>
              <a:rPr lang="en-US" sz="900" dirty="0"/>
              <a:t>The November and August swathes in this chart are derived from the same distributions </a:t>
            </a:r>
            <a:r>
              <a:rPr lang="en-US" sz="900" dirty="0" smtClean="0"/>
              <a:t>as the charts on the previous two slides. </a:t>
            </a:r>
            <a:r>
              <a:rPr lang="en-US" sz="900" dirty="0"/>
              <a:t>They indicate the assessed probability of inflation being </a:t>
            </a:r>
            <a:r>
              <a:rPr lang="en-US" sz="900" dirty="0" smtClean="0"/>
              <a:t>above target </a:t>
            </a:r>
            <a:r>
              <a:rPr lang="en-US" sz="900" dirty="0"/>
              <a:t>in each quarter of the forecast period. The 5 percentage points width of the </a:t>
            </a:r>
            <a:r>
              <a:rPr lang="en-US" sz="900" dirty="0" smtClean="0"/>
              <a:t>swathes reflects </a:t>
            </a:r>
            <a:r>
              <a:rPr lang="en-US" sz="900" dirty="0"/>
              <a:t>the fact that there is uncertainty about the precise probability in any given quarter, </a:t>
            </a:r>
            <a:r>
              <a:rPr lang="en-US" sz="900" dirty="0" smtClean="0"/>
              <a:t>but they </a:t>
            </a:r>
            <a:r>
              <a:rPr lang="en-US" sz="900" dirty="0"/>
              <a:t>should not be interpreted as confidence intervals.</a:t>
            </a:r>
            <a:endParaRPr lang="en-US" sz="900" b="0" dirty="0"/>
          </a:p>
        </p:txBody>
      </p:sp>
      <p:sp>
        <p:nvSpPr>
          <p:cNvPr id="6" name="TextBox 5"/>
          <p:cNvSpPr txBox="1"/>
          <p:nvPr/>
        </p:nvSpPr>
        <p:spPr>
          <a:xfrm>
            <a:off x="179512" y="6091548"/>
            <a:ext cx="2281394" cy="230832"/>
          </a:xfrm>
          <a:prstGeom prst="rect">
            <a:avLst/>
          </a:prstGeom>
          <a:noFill/>
        </p:spPr>
        <p:txBody>
          <a:bodyPr wrap="none" rtlCol="0">
            <a:spAutoFit/>
          </a:bodyPr>
          <a:lstStyle/>
          <a:p>
            <a:r>
              <a:rPr lang="en-GB" sz="900" dirty="0" smtClean="0"/>
              <a:t>Source: </a:t>
            </a:r>
            <a:r>
              <a:rPr lang="en-GB" sz="900" i="1" dirty="0" smtClean="0"/>
              <a:t>Inflation Report</a:t>
            </a:r>
            <a:r>
              <a:rPr lang="en-GB" sz="900" dirty="0" smtClean="0"/>
              <a:t>, November 2013</a:t>
            </a:r>
            <a:endParaRPr lang="en-GB" sz="900" i="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928688"/>
            <a:ext cx="53911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79388" y="179388"/>
            <a:ext cx="8875712" cy="830262"/>
          </a:xfrm>
          <a:prstGeom prst="rect">
            <a:avLst/>
          </a:prstGeom>
          <a:noFill/>
          <a:ln w="9525">
            <a:noFill/>
            <a:miter lim="800000"/>
            <a:headEnd/>
            <a:tailEnd/>
          </a:ln>
        </p:spPr>
        <p:txBody>
          <a:bodyPr>
            <a:spAutoFit/>
          </a:bodyPr>
          <a:lstStyle/>
          <a:p>
            <a:pPr algn="ctr" eaLnBrk="0" hangingPunct="0"/>
            <a:r>
              <a:rPr lang="en-US" sz="2400" b="0" dirty="0" smtClean="0"/>
              <a:t>GDP </a:t>
            </a:r>
            <a:r>
              <a:rPr lang="en-US" sz="2400" b="0" dirty="0"/>
              <a:t>projection based on market interest rate expectations and £375 billion asset purchases</a:t>
            </a:r>
            <a:endParaRPr lang="en-US" sz="2400" b="0" dirty="0">
              <a:cs typeface="Arial" pitchFamily="34" charset="0"/>
            </a:endParaRPr>
          </a:p>
        </p:txBody>
      </p:sp>
      <p:sp>
        <p:nvSpPr>
          <p:cNvPr id="3075" name="Rectangle 3"/>
          <p:cNvSpPr>
            <a:spLocks noChangeArrowheads="1"/>
          </p:cNvSpPr>
          <p:nvPr/>
        </p:nvSpPr>
        <p:spPr bwMode="auto">
          <a:xfrm>
            <a:off x="179388" y="5503863"/>
            <a:ext cx="8815387" cy="1200329"/>
          </a:xfrm>
          <a:prstGeom prst="rect">
            <a:avLst/>
          </a:prstGeom>
          <a:noFill/>
          <a:ln w="9525">
            <a:noFill/>
            <a:miter lim="800000"/>
            <a:headEnd/>
            <a:tailEnd/>
          </a:ln>
        </p:spPr>
        <p:txBody>
          <a:bodyPr>
            <a:spAutoFit/>
          </a:bodyPr>
          <a:lstStyle/>
          <a:p>
            <a:r>
              <a:rPr lang="en-US" sz="900" dirty="0"/>
              <a:t>The fan chart depicts the probability of various outcomes for GDP growth. It has </a:t>
            </a:r>
            <a:r>
              <a:rPr lang="en-US" sz="900" dirty="0" smtClean="0"/>
              <a:t>been conditioned </a:t>
            </a:r>
            <a:r>
              <a:rPr lang="en-US" sz="900" dirty="0"/>
              <a:t>on the assumption that the stock of purchased assets financed by the issuance </a:t>
            </a:r>
            <a:r>
              <a:rPr lang="en-US" sz="900" dirty="0" smtClean="0"/>
              <a:t>of central </a:t>
            </a:r>
            <a:r>
              <a:rPr lang="en-US" sz="900" dirty="0"/>
              <a:t>bank reserves remains at £375 billion throughout the forecast period. To the left of </a:t>
            </a:r>
            <a:r>
              <a:rPr lang="en-US" sz="900" dirty="0" smtClean="0"/>
              <a:t>the vertical </a:t>
            </a:r>
            <a:r>
              <a:rPr lang="en-US" sz="900" dirty="0"/>
              <a:t>dashed line, the distribution reflects the likelihood of revisions to the data over the past</a:t>
            </a:r>
            <a:r>
              <a:rPr lang="en-US" sz="900" dirty="0" smtClean="0"/>
              <a:t>; to </a:t>
            </a:r>
            <a:r>
              <a:rPr lang="en-US" sz="900" dirty="0"/>
              <a:t>the right, it reflects uncertainty over the evolution of GDP growth in the future. If </a:t>
            </a:r>
            <a:r>
              <a:rPr lang="en-US" sz="900" dirty="0" smtClean="0"/>
              <a:t>economic circumstances </a:t>
            </a:r>
            <a:r>
              <a:rPr lang="en-US" sz="900" dirty="0"/>
              <a:t>identical to today’s were to prevail on 100 occasions, the MPC’s best </a:t>
            </a:r>
            <a:r>
              <a:rPr lang="en-US" sz="900" dirty="0" smtClean="0"/>
              <a:t>collective </a:t>
            </a:r>
            <a:r>
              <a:rPr lang="en-US" sz="900" dirty="0" err="1" smtClean="0"/>
              <a:t>judgement</a:t>
            </a:r>
            <a:r>
              <a:rPr lang="en-US" sz="900" dirty="0" smtClean="0"/>
              <a:t> </a:t>
            </a:r>
            <a:r>
              <a:rPr lang="en-US" sz="900" dirty="0"/>
              <a:t>is that the mature estimate of GDP growth would lie within the darkest central </a:t>
            </a:r>
            <a:r>
              <a:rPr lang="en-US" sz="900" dirty="0" smtClean="0"/>
              <a:t>band on </a:t>
            </a:r>
            <a:r>
              <a:rPr lang="en-US" sz="900" dirty="0"/>
              <a:t>only 30 of those occasions. The fan chart is constructed so that outturns are also expected </a:t>
            </a:r>
            <a:r>
              <a:rPr lang="en-US" sz="900" dirty="0" smtClean="0"/>
              <a:t>to lie </a:t>
            </a:r>
            <a:r>
              <a:rPr lang="en-US" sz="900" dirty="0"/>
              <a:t>within each pair of the lighter green areas on 30 occasions. In any particular quarter of </a:t>
            </a:r>
            <a:r>
              <a:rPr lang="en-US" sz="900" dirty="0" smtClean="0"/>
              <a:t>the forecast </a:t>
            </a:r>
            <a:r>
              <a:rPr lang="en-US" sz="900" dirty="0"/>
              <a:t>period, GDP growth is therefore expected to lie somewhere within the fan on 90 out </a:t>
            </a:r>
            <a:r>
              <a:rPr lang="en-US" sz="900" dirty="0" smtClean="0"/>
              <a:t>of 100 </a:t>
            </a:r>
            <a:r>
              <a:rPr lang="en-US" sz="900" dirty="0"/>
              <a:t>occasions. And on the remaining 10 out of 100 occasions GDP growth can fall </a:t>
            </a:r>
            <a:r>
              <a:rPr lang="en-US" sz="900" dirty="0" smtClean="0"/>
              <a:t>anywhere outside </a:t>
            </a:r>
            <a:r>
              <a:rPr lang="en-US" sz="900" dirty="0"/>
              <a:t>the green area of the fan chart. Over the forecast period, this has been depicted by </a:t>
            </a:r>
            <a:r>
              <a:rPr lang="en-US" sz="900" dirty="0" smtClean="0"/>
              <a:t>the light </a:t>
            </a:r>
            <a:r>
              <a:rPr lang="en-US" sz="900" dirty="0"/>
              <a:t>grey background. See the box on page 39 of the November 2007 Inflation Report for a </a:t>
            </a:r>
            <a:r>
              <a:rPr lang="en-US" sz="900" dirty="0" smtClean="0"/>
              <a:t>fuller description </a:t>
            </a:r>
            <a:r>
              <a:rPr lang="en-US" sz="900" dirty="0"/>
              <a:t>of the fan chart and what it represents.</a:t>
            </a:r>
            <a:endParaRPr lang="en-GB" sz="900" b="0" dirty="0"/>
          </a:p>
        </p:txBody>
      </p:sp>
      <p:sp>
        <p:nvSpPr>
          <p:cNvPr id="5" name="TextBox 4"/>
          <p:cNvSpPr txBox="1"/>
          <p:nvPr/>
        </p:nvSpPr>
        <p:spPr>
          <a:xfrm>
            <a:off x="179512" y="5316066"/>
            <a:ext cx="2281394" cy="230832"/>
          </a:xfrm>
          <a:prstGeom prst="rect">
            <a:avLst/>
          </a:prstGeom>
          <a:noFill/>
        </p:spPr>
        <p:txBody>
          <a:bodyPr wrap="none" rtlCol="0">
            <a:spAutoFit/>
          </a:bodyPr>
          <a:lstStyle/>
          <a:p>
            <a:r>
              <a:rPr lang="en-GB" sz="900" dirty="0"/>
              <a:t>Source: </a:t>
            </a:r>
            <a:r>
              <a:rPr lang="en-GB" sz="900" i="1" dirty="0"/>
              <a:t>Inflation Report</a:t>
            </a:r>
            <a:r>
              <a:rPr lang="en-GB" sz="900" dirty="0"/>
              <a:t>, November 2013</a:t>
            </a:r>
            <a:endParaRPr lang="en-GB" sz="900" i="1"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827" y="1001240"/>
            <a:ext cx="5318485" cy="426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66199" y="5400442"/>
            <a:ext cx="8811602" cy="1338828"/>
          </a:xfrm>
          <a:prstGeom prst="rect">
            <a:avLst/>
          </a:prstGeom>
          <a:noFill/>
          <a:ln w="9525">
            <a:noFill/>
            <a:miter lim="800000"/>
            <a:headEnd/>
            <a:tailEnd/>
          </a:ln>
        </p:spPr>
        <p:txBody>
          <a:bodyPr wrap="square">
            <a:spAutoFit/>
          </a:bodyPr>
          <a:lstStyle/>
          <a:p>
            <a:r>
              <a:rPr lang="en-US" sz="900" dirty="0"/>
              <a:t>(a) </a:t>
            </a:r>
            <a:r>
              <a:rPr lang="en-US" sz="900" dirty="0" smtClean="0"/>
              <a:t>This chart represents </a:t>
            </a:r>
            <a:r>
              <a:rPr lang="en-US" sz="900" dirty="0"/>
              <a:t>the cross-section of the GDP growth fan chart in 2015 Q4 for the market </a:t>
            </a:r>
            <a:r>
              <a:rPr lang="en-US" sz="900" dirty="0" smtClean="0"/>
              <a:t>interest rate </a:t>
            </a:r>
            <a:r>
              <a:rPr lang="en-US" sz="900" dirty="0"/>
              <a:t>projection. It has been conditioned on the assumption that the stock of purchased assets </a:t>
            </a:r>
            <a:r>
              <a:rPr lang="en-US" sz="900" dirty="0" smtClean="0"/>
              <a:t>financed by </a:t>
            </a:r>
            <a:r>
              <a:rPr lang="en-US" sz="900" dirty="0"/>
              <a:t>the issuance of central bank reserves remains at £375 billion throughout the forecast period. </a:t>
            </a:r>
            <a:r>
              <a:rPr lang="en-US" sz="900" dirty="0" smtClean="0"/>
              <a:t>The </a:t>
            </a:r>
            <a:r>
              <a:rPr lang="en-US" sz="900" dirty="0" err="1" smtClean="0"/>
              <a:t>coloured</a:t>
            </a:r>
            <a:r>
              <a:rPr lang="en-US" sz="900" dirty="0" smtClean="0"/>
              <a:t> </a:t>
            </a:r>
            <a:r>
              <a:rPr lang="en-US" sz="900" dirty="0"/>
              <a:t>bands </a:t>
            </a:r>
            <a:r>
              <a:rPr lang="en-US" sz="900" dirty="0" smtClean="0"/>
              <a:t>have </a:t>
            </a:r>
            <a:r>
              <a:rPr lang="en-US" sz="900" dirty="0"/>
              <a:t>a similar interpretation to those on the fan charts. </a:t>
            </a:r>
            <a:r>
              <a:rPr lang="en-US" sz="900" dirty="0" smtClean="0"/>
              <a:t>If </a:t>
            </a:r>
            <a:r>
              <a:rPr lang="en-US" sz="900" dirty="0"/>
              <a:t>economic </a:t>
            </a:r>
            <a:r>
              <a:rPr lang="en-US" sz="900" dirty="0" smtClean="0"/>
              <a:t>circumstances identical </a:t>
            </a:r>
            <a:r>
              <a:rPr lang="en-US" sz="900" dirty="0"/>
              <a:t>to today’s were to prevail on 100 occasions, the MPC’s best collective </a:t>
            </a:r>
            <a:r>
              <a:rPr lang="en-US" sz="900" dirty="0" err="1"/>
              <a:t>judgement</a:t>
            </a:r>
            <a:r>
              <a:rPr lang="en-US" sz="900" dirty="0"/>
              <a:t> is that GDP</a:t>
            </a:r>
          </a:p>
          <a:p>
            <a:r>
              <a:rPr lang="en-US" sz="900" dirty="0"/>
              <a:t>growth in 2015 Q4 would lie somewhere within the range covered by the histogram on 90 occasions</a:t>
            </a:r>
            <a:r>
              <a:rPr lang="en-US" sz="900" dirty="0" smtClean="0"/>
              <a:t>. GDP </a:t>
            </a:r>
            <a:r>
              <a:rPr lang="en-US" sz="900" dirty="0"/>
              <a:t>growth would lie outside the range covered by the histogram on 10 out of 100 occasions. </a:t>
            </a:r>
            <a:r>
              <a:rPr lang="en-US" sz="900" dirty="0" smtClean="0"/>
              <a:t>The grey </a:t>
            </a:r>
            <a:r>
              <a:rPr lang="en-US" sz="900" dirty="0"/>
              <a:t>outline represents the corresponding cross-section of the August 2013 </a:t>
            </a:r>
            <a:r>
              <a:rPr lang="en-US" sz="900" i="1" dirty="0"/>
              <a:t>Inflation Report </a:t>
            </a:r>
            <a:r>
              <a:rPr lang="en-US" sz="900" dirty="0"/>
              <a:t>fan chart</a:t>
            </a:r>
            <a:r>
              <a:rPr lang="en-US" sz="900" dirty="0" smtClean="0"/>
              <a:t>, which </a:t>
            </a:r>
            <a:r>
              <a:rPr lang="en-US" sz="900" dirty="0"/>
              <a:t>was conditioned on constant interest rates and the same assumption about the stock </a:t>
            </a:r>
            <a:r>
              <a:rPr lang="en-US" sz="900" dirty="0" smtClean="0"/>
              <a:t>of purchased </a:t>
            </a:r>
            <a:r>
              <a:rPr lang="en-US" sz="900" dirty="0"/>
              <a:t>assets financed by the issuance of central bank reserves.</a:t>
            </a:r>
          </a:p>
          <a:p>
            <a:r>
              <a:rPr lang="en-US" sz="900" dirty="0"/>
              <a:t>(b) Average probability within each band; the figures on the y-axis indicate the probability of growth </a:t>
            </a:r>
            <a:r>
              <a:rPr lang="en-US" sz="900" dirty="0" smtClean="0"/>
              <a:t>being within </a:t>
            </a:r>
            <a:r>
              <a:rPr lang="en-US" sz="900" dirty="0"/>
              <a:t>±0.05 percentage points of any given growth rate, specified to one decimal place. As </a:t>
            </a:r>
            <a:r>
              <a:rPr lang="en-US" sz="900" dirty="0" smtClean="0"/>
              <a:t>the heights </a:t>
            </a:r>
            <a:r>
              <a:rPr lang="en-US" sz="900" dirty="0"/>
              <a:t>of identically </a:t>
            </a:r>
            <a:r>
              <a:rPr lang="en-US" sz="900" dirty="0" err="1"/>
              <a:t>coloured</a:t>
            </a:r>
            <a:r>
              <a:rPr lang="en-US" sz="900" dirty="0"/>
              <a:t> bars on either side of the central projection are the same, the ratio </a:t>
            </a:r>
            <a:r>
              <a:rPr lang="en-US" sz="900" dirty="0" smtClean="0"/>
              <a:t>of the </a:t>
            </a:r>
            <a:r>
              <a:rPr lang="en-US" sz="900" dirty="0"/>
              <a:t>probability contained in the bars below the central projection, to the probability in the bars </a:t>
            </a:r>
            <a:r>
              <a:rPr lang="en-US" sz="900" dirty="0" smtClean="0"/>
              <a:t>above it</a:t>
            </a:r>
            <a:r>
              <a:rPr lang="en-US" sz="900" dirty="0"/>
              <a:t>, is given by the ratio of the width of those bars.</a:t>
            </a:r>
            <a:endParaRPr lang="en-GB" sz="900" b="0" dirty="0"/>
          </a:p>
        </p:txBody>
      </p:sp>
      <p:sp>
        <p:nvSpPr>
          <p:cNvPr id="8195" name="TextBox 5"/>
          <p:cNvSpPr txBox="1">
            <a:spLocks noChangeArrowheads="1"/>
          </p:cNvSpPr>
          <p:nvPr/>
        </p:nvSpPr>
        <p:spPr bwMode="auto">
          <a:xfrm>
            <a:off x="179388" y="179388"/>
            <a:ext cx="8674466" cy="769441"/>
          </a:xfrm>
          <a:prstGeom prst="rect">
            <a:avLst/>
          </a:prstGeom>
          <a:noFill/>
          <a:ln w="9525">
            <a:noFill/>
            <a:miter lim="800000"/>
            <a:headEnd/>
            <a:tailEnd/>
          </a:ln>
        </p:spPr>
        <p:txBody>
          <a:bodyPr wrap="square">
            <a:spAutoFit/>
          </a:bodyPr>
          <a:lstStyle/>
          <a:p>
            <a:pPr algn="ctr"/>
            <a:r>
              <a:rPr lang="en-US" sz="2200" dirty="0"/>
              <a:t>Projected probabilities of GDP growth in</a:t>
            </a:r>
          </a:p>
          <a:p>
            <a:pPr algn="ctr"/>
            <a:r>
              <a:rPr lang="en-US" sz="2200" dirty="0"/>
              <a:t>2015 Q4 (central 90% of the distribution)</a:t>
            </a:r>
            <a:r>
              <a:rPr lang="en-GB" sz="2200" b="0" baseline="30000" dirty="0" smtClean="0"/>
              <a:t>(</a:t>
            </a:r>
            <a:r>
              <a:rPr lang="en-GB" sz="2200" b="0" baseline="30000" dirty="0"/>
              <a:t>a)</a:t>
            </a:r>
            <a:endParaRPr lang="en-GB" sz="2200" b="0" dirty="0">
              <a:solidFill>
                <a:srgbClr val="960000"/>
              </a:solidFill>
            </a:endParaRPr>
          </a:p>
        </p:txBody>
      </p:sp>
      <p:sp>
        <p:nvSpPr>
          <p:cNvPr id="5" name="TextBox 4"/>
          <p:cNvSpPr txBox="1"/>
          <p:nvPr/>
        </p:nvSpPr>
        <p:spPr>
          <a:xfrm>
            <a:off x="145604" y="5184998"/>
            <a:ext cx="2281394" cy="230832"/>
          </a:xfrm>
          <a:prstGeom prst="rect">
            <a:avLst/>
          </a:prstGeom>
          <a:noFill/>
        </p:spPr>
        <p:txBody>
          <a:bodyPr wrap="none" rtlCol="0">
            <a:spAutoFit/>
          </a:bodyPr>
          <a:lstStyle/>
          <a:p>
            <a:r>
              <a:rPr lang="en-GB" sz="900" dirty="0"/>
              <a:t>Source: </a:t>
            </a:r>
            <a:r>
              <a:rPr lang="en-GB" sz="900" i="1" dirty="0"/>
              <a:t>Inflation Report</a:t>
            </a:r>
            <a:r>
              <a:rPr lang="en-GB" sz="900" dirty="0"/>
              <a:t>, November 2013</a:t>
            </a:r>
            <a:endParaRPr lang="en-GB" sz="900" i="1"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948829"/>
            <a:ext cx="51625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388" y="179388"/>
            <a:ext cx="8323262" cy="830262"/>
          </a:xfrm>
          <a:prstGeom prst="rect">
            <a:avLst/>
          </a:prstGeom>
          <a:noFill/>
          <a:ln w="9525">
            <a:noFill/>
            <a:miter lim="800000"/>
            <a:headEnd/>
            <a:tailEnd/>
          </a:ln>
        </p:spPr>
        <p:txBody>
          <a:bodyPr>
            <a:spAutoFit/>
          </a:bodyPr>
          <a:lstStyle/>
          <a:p>
            <a:pPr algn="ctr" eaLnBrk="0" hangingPunct="0"/>
            <a:r>
              <a:rPr lang="en-GB" sz="2400" b="0" dirty="0" smtClean="0"/>
              <a:t>Projection </a:t>
            </a:r>
            <a:r>
              <a:rPr lang="en-GB" sz="2400" b="0" dirty="0"/>
              <a:t>of the level of GDP based on market interest rate </a:t>
            </a:r>
            <a:r>
              <a:rPr lang="en-GB" sz="2400" b="0" dirty="0" smtClean="0"/>
              <a:t>expectations and </a:t>
            </a:r>
            <a:r>
              <a:rPr lang="en-GB" sz="2400" b="0" dirty="0"/>
              <a:t>£375 billion asset purchases</a:t>
            </a:r>
            <a:endParaRPr lang="en-US" b="0" dirty="0">
              <a:cs typeface="Arial" pitchFamily="34" charset="0"/>
            </a:endParaRPr>
          </a:p>
        </p:txBody>
      </p:sp>
      <p:sp>
        <p:nvSpPr>
          <p:cNvPr id="4099" name="Rectangle 4"/>
          <p:cNvSpPr>
            <a:spLocks noChangeArrowheads="1"/>
          </p:cNvSpPr>
          <p:nvPr/>
        </p:nvSpPr>
        <p:spPr bwMode="auto">
          <a:xfrm>
            <a:off x="179388" y="5953125"/>
            <a:ext cx="8818562" cy="923330"/>
          </a:xfrm>
          <a:prstGeom prst="rect">
            <a:avLst/>
          </a:prstGeom>
          <a:noFill/>
          <a:ln w="9525">
            <a:noFill/>
            <a:miter lim="800000"/>
            <a:headEnd/>
            <a:tailEnd/>
          </a:ln>
        </p:spPr>
        <p:txBody>
          <a:bodyPr>
            <a:spAutoFit/>
          </a:bodyPr>
          <a:lstStyle/>
          <a:p>
            <a:r>
              <a:rPr lang="en-US" sz="900" dirty="0"/>
              <a:t>Chained-volume measure (reference year 2010</a:t>
            </a:r>
            <a:r>
              <a:rPr lang="en-US" sz="900" dirty="0" smtClean="0"/>
              <a:t>). </a:t>
            </a:r>
            <a:r>
              <a:rPr lang="en-GB" sz="900" b="0" dirty="0" smtClean="0"/>
              <a:t>See </a:t>
            </a:r>
            <a:r>
              <a:rPr lang="en-GB" sz="900" b="0" dirty="0"/>
              <a:t>the footnote to </a:t>
            </a:r>
            <a:r>
              <a:rPr lang="en-GB" sz="900" dirty="0"/>
              <a:t>Chart 5.1 </a:t>
            </a:r>
            <a:r>
              <a:rPr lang="en-GB" sz="900" dirty="0" smtClean="0"/>
              <a:t>in the November Inflation Report </a:t>
            </a:r>
            <a:r>
              <a:rPr lang="en-GB" sz="900" b="0" dirty="0" smtClean="0"/>
              <a:t>for </a:t>
            </a:r>
            <a:r>
              <a:rPr lang="en-GB" sz="900" b="0" dirty="0"/>
              <a:t>details of the assumptions underlying the projection for GDP growth.  The width of this fan over the past </a:t>
            </a:r>
            <a:r>
              <a:rPr lang="en-GB" sz="900" b="0" dirty="0" smtClean="0"/>
              <a:t>has </a:t>
            </a:r>
            <a:r>
              <a:rPr lang="en-GB" sz="900" b="0" dirty="0"/>
              <a:t>been calibrated to be consistent with the four-quarter growth fan chart, under the assumption that revisions to quarterly growth are independent of the revisions to previous quarters.  </a:t>
            </a:r>
            <a:r>
              <a:rPr lang="en-GB" sz="900" b="0" dirty="0" smtClean="0"/>
              <a:t>Over </a:t>
            </a:r>
            <a:r>
              <a:rPr lang="en-GB" sz="900" b="0" dirty="0"/>
              <a:t>the forecast, the mean and modal paths for the level of GDP are consistent with </a:t>
            </a:r>
            <a:r>
              <a:rPr lang="en-GB" sz="900" dirty="0"/>
              <a:t>Chart </a:t>
            </a:r>
            <a:r>
              <a:rPr lang="en-GB" sz="900" dirty="0" smtClean="0"/>
              <a:t>5.1 </a:t>
            </a:r>
            <a:r>
              <a:rPr lang="en-GB" sz="900" dirty="0"/>
              <a:t>5.1 in the November Inflation </a:t>
            </a:r>
            <a:r>
              <a:rPr lang="en-GB" sz="900" dirty="0" smtClean="0"/>
              <a:t>Report</a:t>
            </a:r>
            <a:r>
              <a:rPr lang="en-GB" sz="900" b="0" dirty="0" smtClean="0"/>
              <a:t>. </a:t>
            </a:r>
            <a:r>
              <a:rPr lang="en-US" sz="900" dirty="0"/>
              <a:t>So the skews for the level fan chart </a:t>
            </a:r>
            <a:r>
              <a:rPr lang="en-US" sz="900" dirty="0" smtClean="0"/>
              <a:t>have been </a:t>
            </a:r>
            <a:r>
              <a:rPr lang="en-US" sz="900" dirty="0"/>
              <a:t>constructed from the skews in the four-quarter growth fan chart at the one, two and </a:t>
            </a:r>
            <a:r>
              <a:rPr lang="en-US" sz="900" dirty="0" smtClean="0"/>
              <a:t>three-year horizons</a:t>
            </a:r>
            <a:r>
              <a:rPr lang="en-US" sz="900" dirty="0"/>
              <a:t>. This calibration also takes account of the likely path dependency of the economy, where, </a:t>
            </a:r>
            <a:r>
              <a:rPr lang="en-US" sz="900" dirty="0" smtClean="0"/>
              <a:t>for example</a:t>
            </a:r>
            <a:r>
              <a:rPr lang="en-US" sz="900" dirty="0"/>
              <a:t>, it is judged that shocks to GDP growth in one quarter will continue to have some effect </a:t>
            </a:r>
            <a:r>
              <a:rPr lang="en-US" sz="900" dirty="0" smtClean="0"/>
              <a:t>on GDP </a:t>
            </a:r>
            <a:r>
              <a:rPr lang="en-US" sz="900" dirty="0"/>
              <a:t>growth in successive quarters. This assumption of path dependency serves to widen the fan chart.</a:t>
            </a:r>
            <a:endParaRPr lang="en-GB" sz="900" b="0" dirty="0"/>
          </a:p>
        </p:txBody>
      </p:sp>
      <p:sp>
        <p:nvSpPr>
          <p:cNvPr id="5" name="TextBox 4"/>
          <p:cNvSpPr txBox="1"/>
          <p:nvPr/>
        </p:nvSpPr>
        <p:spPr>
          <a:xfrm>
            <a:off x="179512" y="5741553"/>
            <a:ext cx="2281394" cy="230832"/>
          </a:xfrm>
          <a:prstGeom prst="rect">
            <a:avLst/>
          </a:prstGeom>
          <a:noFill/>
        </p:spPr>
        <p:txBody>
          <a:bodyPr wrap="none" rtlCol="0">
            <a:spAutoFit/>
          </a:bodyPr>
          <a:lstStyle/>
          <a:p>
            <a:r>
              <a:rPr lang="en-GB" sz="900" dirty="0"/>
              <a:t>Source: </a:t>
            </a:r>
            <a:r>
              <a:rPr lang="en-GB" sz="900" i="1" dirty="0"/>
              <a:t>Inflation Report</a:t>
            </a:r>
            <a:r>
              <a:rPr lang="en-GB" sz="900" dirty="0"/>
              <a:t>, November 2013</a:t>
            </a:r>
            <a:endParaRPr lang="en-GB" sz="900" i="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113" y="1190625"/>
            <a:ext cx="58197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xfrm>
            <a:off x="6553200" y="6489065"/>
            <a:ext cx="2133600" cy="476250"/>
          </a:xfrm>
          <a:noFill/>
        </p:spPr>
        <p:txBody>
          <a:bodyPr/>
          <a:lstStyle/>
          <a:p>
            <a:fld id="{A2A07841-08C6-4850-AA08-04D76E1B1516}" type="slidenum">
              <a:rPr lang="en-GB" smtClean="0">
                <a:latin typeface="Arial" charset="0"/>
                <a:cs typeface="Arial" charset="0"/>
              </a:rPr>
              <a:pPr/>
              <a:t>17</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UK Debt by sector (% of GDP)</a:t>
            </a:r>
            <a:endParaRPr lang="en-US" sz="28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2875" y="1798638"/>
            <a:ext cx="6598250" cy="426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1307148" y="6242685"/>
            <a:ext cx="6152832" cy="230832"/>
          </a:xfrm>
          <a:prstGeom prst="rect">
            <a:avLst/>
          </a:prstGeom>
          <a:noFill/>
          <a:ln w="9525">
            <a:noFill/>
            <a:miter lim="800000"/>
            <a:headEnd/>
            <a:tailEnd/>
          </a:ln>
        </p:spPr>
        <p:txBody>
          <a:bodyPr wrap="square">
            <a:spAutoFit/>
          </a:bodyPr>
          <a:lstStyle/>
          <a:p>
            <a:r>
              <a:rPr lang="en-US" sz="900" dirty="0" smtClean="0"/>
              <a:t>The chart shows each sector’s total financial liabilities relative to GDP at market prices. Last data point is 2012.</a:t>
            </a:r>
            <a:endParaRPr lang="en-GB" sz="900" b="0" dirty="0"/>
          </a:p>
        </p:txBody>
      </p:sp>
      <p:sp>
        <p:nvSpPr>
          <p:cNvPr id="10" name="TextBox 9"/>
          <p:cNvSpPr txBox="1"/>
          <p:nvPr/>
        </p:nvSpPr>
        <p:spPr>
          <a:xfrm>
            <a:off x="1307272" y="6031113"/>
            <a:ext cx="864339" cy="230832"/>
          </a:xfrm>
          <a:prstGeom prst="rect">
            <a:avLst/>
          </a:prstGeom>
          <a:noFill/>
        </p:spPr>
        <p:txBody>
          <a:bodyPr wrap="none" rtlCol="0">
            <a:spAutoFit/>
          </a:bodyPr>
          <a:lstStyle/>
          <a:p>
            <a:r>
              <a:rPr lang="en-GB" sz="900" dirty="0"/>
              <a:t>Source: </a:t>
            </a:r>
            <a:r>
              <a:rPr lang="en-GB" sz="900" dirty="0" smtClean="0"/>
              <a:t>ONS</a:t>
            </a:r>
            <a:endParaRPr lang="en-GB" sz="900"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xfrm>
            <a:off x="1111154" y="6245225"/>
            <a:ext cx="2133600" cy="476250"/>
          </a:xfrm>
          <a:noFill/>
        </p:spPr>
        <p:txBody>
          <a:bodyPr/>
          <a:lstStyle/>
          <a:p>
            <a:fld id="{A2A07841-08C6-4850-AA08-04D76E1B1516}" type="slidenum">
              <a:rPr lang="en-GB" smtClean="0">
                <a:latin typeface="Arial" charset="0"/>
                <a:cs typeface="Arial" charset="0"/>
              </a:rPr>
              <a:pPr/>
              <a:t>18</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260648"/>
            <a:ext cx="7632700" cy="830997"/>
          </a:xfrm>
          <a:prstGeom prst="rect">
            <a:avLst/>
          </a:prstGeom>
          <a:noFill/>
          <a:ln w="9525">
            <a:noFill/>
            <a:miter lim="800000"/>
            <a:headEnd/>
            <a:tailEnd/>
          </a:ln>
        </p:spPr>
        <p:txBody>
          <a:bodyPr>
            <a:spAutoFit/>
          </a:bodyPr>
          <a:lstStyle/>
          <a:p>
            <a:r>
              <a:rPr lang="en-US" sz="2400" b="1" dirty="0" smtClean="0">
                <a:latin typeface="Arial" pitchFamily="34" charset="0"/>
                <a:cs typeface="Arial" pitchFamily="34" charset="0"/>
              </a:rPr>
              <a:t>Monetary and Financial Institutions and OFC debt (% of GDP)</a:t>
            </a:r>
            <a:endParaRPr lang="en-US" sz="24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11" name="Rectangle 4"/>
          <p:cNvSpPr>
            <a:spLocks noChangeArrowheads="1"/>
          </p:cNvSpPr>
          <p:nvPr/>
        </p:nvSpPr>
        <p:spPr bwMode="auto">
          <a:xfrm>
            <a:off x="1111154" y="6242685"/>
            <a:ext cx="6152832" cy="230832"/>
          </a:xfrm>
          <a:prstGeom prst="rect">
            <a:avLst/>
          </a:prstGeom>
          <a:noFill/>
          <a:ln w="9525">
            <a:noFill/>
            <a:miter lim="800000"/>
            <a:headEnd/>
            <a:tailEnd/>
          </a:ln>
        </p:spPr>
        <p:txBody>
          <a:bodyPr wrap="square">
            <a:spAutoFit/>
          </a:bodyPr>
          <a:lstStyle/>
          <a:p>
            <a:r>
              <a:rPr lang="en-US" sz="900" dirty="0" smtClean="0"/>
              <a:t>The chart shows MFIs’ total financial liabilities relative to GDP at market prices. Last data point is 2012.</a:t>
            </a:r>
            <a:endParaRPr lang="en-GB" sz="900" b="0" dirty="0"/>
          </a:p>
        </p:txBody>
      </p:sp>
      <p:sp>
        <p:nvSpPr>
          <p:cNvPr id="12" name="TextBox 11"/>
          <p:cNvSpPr txBox="1"/>
          <p:nvPr/>
        </p:nvSpPr>
        <p:spPr>
          <a:xfrm>
            <a:off x="1111154" y="6031113"/>
            <a:ext cx="864339" cy="230832"/>
          </a:xfrm>
          <a:prstGeom prst="rect">
            <a:avLst/>
          </a:prstGeom>
          <a:noFill/>
        </p:spPr>
        <p:txBody>
          <a:bodyPr wrap="none" rtlCol="0">
            <a:spAutoFit/>
          </a:bodyPr>
          <a:lstStyle/>
          <a:p>
            <a:r>
              <a:rPr lang="en-GB" sz="900" dirty="0" smtClean="0"/>
              <a:t>Source: ONS</a:t>
            </a:r>
            <a:endParaRPr lang="en-GB" sz="900" i="1"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338" y="1612265"/>
            <a:ext cx="6349325" cy="410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74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19</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UK Banks Leverage Ratio </a:t>
            </a:r>
            <a:r>
              <a:rPr lang="en-US" sz="2800" b="1" baseline="30000" dirty="0" smtClean="0">
                <a:latin typeface="Arial" pitchFamily="34" charset="0"/>
                <a:cs typeface="Arial" pitchFamily="34" charset="0"/>
              </a:rPr>
              <a:t>(a)</a:t>
            </a:r>
            <a:endParaRPr lang="en-US" sz="28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9" name="TextBox 8"/>
          <p:cNvSpPr txBox="1"/>
          <p:nvPr/>
        </p:nvSpPr>
        <p:spPr>
          <a:xfrm>
            <a:off x="251520" y="5301208"/>
            <a:ext cx="8892480" cy="1061829"/>
          </a:xfrm>
          <a:prstGeom prst="rect">
            <a:avLst/>
          </a:prstGeom>
          <a:noFill/>
        </p:spPr>
        <p:txBody>
          <a:bodyPr wrap="square" rtlCol="0">
            <a:spAutoFit/>
          </a:bodyPr>
          <a:lstStyle/>
          <a:p>
            <a:r>
              <a:rPr lang="en-GB" sz="900" dirty="0" smtClean="0"/>
              <a:t>(a)  UK data on leverage use total assets over equity and reserves on a time-varying sample of banks, representing the majority of the UK banking system, in terms of assets.  Prior to 1970 published accounts understated the true level of banks' capital because they did not include hidden reserves.  The solid line adjusts for this.  2009 observation is from H1.</a:t>
            </a:r>
          </a:p>
          <a:p>
            <a:r>
              <a:rPr lang="en-GB" sz="900" dirty="0" smtClean="0"/>
              <a:t>(b)  Change in UK accounting standards. </a:t>
            </a:r>
          </a:p>
          <a:p>
            <a:r>
              <a:rPr lang="en-GB" sz="900" dirty="0" smtClean="0"/>
              <a:t>(c)  International Financial Reporting Standards (IFRS) were adopted for the end-2005 accounts.  The end-2004 accounts were also restated on an IFRS basis.  The switch from UK GAAP to IFRS reduced the capital ratio of the UK banks in the sample by approximately 1 percentage point in 2004. </a:t>
            </a:r>
          </a:p>
          <a:p>
            <a:endParaRPr lang="en-GB" sz="900" dirty="0"/>
          </a:p>
        </p:txBody>
      </p:sp>
      <p:pic>
        <p:nvPicPr>
          <p:cNvPr id="17410" name="Picture 2"/>
          <p:cNvPicPr>
            <a:picLocks noChangeAspect="1" noChangeArrowheads="1"/>
          </p:cNvPicPr>
          <p:nvPr/>
        </p:nvPicPr>
        <p:blipFill>
          <a:blip r:embed="rId4" cstate="print"/>
          <a:srcRect/>
          <a:stretch>
            <a:fillRect/>
          </a:stretch>
        </p:blipFill>
        <p:spPr bwMode="auto">
          <a:xfrm>
            <a:off x="1475656" y="1412776"/>
            <a:ext cx="5996349" cy="3833269"/>
          </a:xfrm>
          <a:prstGeom prst="rect">
            <a:avLst/>
          </a:prstGeom>
          <a:noFill/>
          <a:ln w="9525">
            <a:noFill/>
            <a:miter lim="800000"/>
            <a:headEnd/>
            <a:tailEnd/>
          </a:ln>
          <a:effectLst/>
        </p:spPr>
      </p:pic>
    </p:spTree>
    <p:extLst>
      <p:ext uri="{BB962C8B-B14F-4D97-AF65-F5344CB8AC3E}">
        <p14:creationId xmlns:p14="http://schemas.microsoft.com/office/powerpoint/2010/main" val="188009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idx="4294967295"/>
          </p:nvPr>
        </p:nvSpPr>
        <p:spPr>
          <a:xfrm>
            <a:off x="827088" y="1989138"/>
            <a:ext cx="7489825" cy="1439862"/>
          </a:xfrm>
        </p:spPr>
        <p:txBody>
          <a:bodyPr/>
          <a:lstStyle/>
          <a:p>
            <a:pPr algn="l"/>
            <a:r>
              <a:rPr lang="en-US" sz="3200" b="1" dirty="0" smtClean="0"/>
              <a:t>Monetary </a:t>
            </a:r>
            <a:r>
              <a:rPr lang="en-US" sz="3200" b="1" dirty="0"/>
              <a:t>and financial policy since the financial </a:t>
            </a:r>
            <a:r>
              <a:rPr lang="en-US" sz="3200" b="1" dirty="0" smtClean="0"/>
              <a:t>train wreck </a:t>
            </a:r>
            <a:r>
              <a:rPr lang="en-US" sz="3200" b="1" dirty="0"/>
              <a:t>of 2007-08</a:t>
            </a:r>
            <a:endParaRPr lang="en-GB" sz="3200" i="1" dirty="0" smtClean="0">
              <a:solidFill>
                <a:schemeClr val="tx1"/>
              </a:solidFill>
            </a:endParaRPr>
          </a:p>
        </p:txBody>
      </p:sp>
      <p:sp>
        <p:nvSpPr>
          <p:cNvPr id="1028" name="Rectangle 3"/>
          <p:cNvSpPr>
            <a:spLocks noGrp="1" noChangeArrowheads="1"/>
          </p:cNvSpPr>
          <p:nvPr>
            <p:ph type="subTitle" idx="4294967295"/>
          </p:nvPr>
        </p:nvSpPr>
        <p:spPr>
          <a:xfrm>
            <a:off x="755650" y="3933825"/>
            <a:ext cx="6911975" cy="1008063"/>
          </a:xfrm>
        </p:spPr>
        <p:txBody>
          <a:bodyPr/>
          <a:lstStyle/>
          <a:p>
            <a:pPr marL="0" indent="0" algn="r" eaLnBrk="1" hangingPunct="1">
              <a:buFontTx/>
              <a:buNone/>
            </a:pPr>
            <a:r>
              <a:rPr lang="en-GB" sz="1800" b="1" dirty="0" smtClean="0">
                <a:solidFill>
                  <a:srgbClr val="002060"/>
                </a:solidFill>
              </a:rPr>
              <a:t>David Miles</a:t>
            </a:r>
          </a:p>
          <a:p>
            <a:pPr marL="0" indent="0" algn="r" eaLnBrk="1" hangingPunct="1">
              <a:buFontTx/>
              <a:buNone/>
            </a:pPr>
            <a:r>
              <a:rPr lang="en-GB" sz="1800" dirty="0" smtClean="0"/>
              <a:t>Monetary Policy Committee</a:t>
            </a:r>
          </a:p>
          <a:p>
            <a:pPr marL="0" indent="0" algn="r" eaLnBrk="1" hangingPunct="1">
              <a:buFontTx/>
              <a:buNone/>
            </a:pPr>
            <a:r>
              <a:rPr lang="en-GB" sz="1800" dirty="0" smtClean="0"/>
              <a:t>Bank of England</a:t>
            </a:r>
          </a:p>
          <a:p>
            <a:pPr marL="0" indent="0" algn="r" eaLnBrk="1" hangingPunct="1">
              <a:buFontTx/>
              <a:buNone/>
            </a:pPr>
            <a:endParaRPr lang="en-GB" sz="1800" dirty="0" smtClean="0"/>
          </a:p>
          <a:p>
            <a:pPr marL="0" indent="0" algn="r" eaLnBrk="1" hangingPunct="1">
              <a:buFontTx/>
              <a:buNone/>
            </a:pPr>
            <a:r>
              <a:rPr lang="en-GB" sz="1800" dirty="0" smtClean="0"/>
              <a:t>January 2014</a:t>
            </a:r>
          </a:p>
        </p:txBody>
      </p:sp>
      <p:graphicFrame>
        <p:nvGraphicFramePr>
          <p:cNvPr id="1026" name="Object 4"/>
          <p:cNvGraphicFramePr>
            <a:graphicFrameLocks noChangeAspect="1"/>
          </p:cNvGraphicFramePr>
          <p:nvPr/>
        </p:nvGraphicFramePr>
        <p:xfrm>
          <a:off x="7621588" y="188913"/>
          <a:ext cx="1311275" cy="1311275"/>
        </p:xfrm>
        <a:graphic>
          <a:graphicData uri="http://schemas.openxmlformats.org/presentationml/2006/ole">
            <mc:AlternateContent xmlns:mc="http://schemas.openxmlformats.org/markup-compatibility/2006">
              <mc:Choice xmlns:v="urn:schemas-microsoft-com:vml" Requires="v">
                <p:oleObj spid="_x0000_s1064" name="Photo Editor Photo" r:id="rId4" imgW="11841228" imgH="11841228" progId="">
                  <p:embed/>
                </p:oleObj>
              </mc:Choice>
              <mc:Fallback>
                <p:oleObj name="Photo Editor Photo" r:id="rId4" imgW="11841228" imgH="1184122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1588" y="188913"/>
                        <a:ext cx="13112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5"/>
          <p:cNvSpPr>
            <a:spLocks noChangeArrowheads="1"/>
          </p:cNvSpPr>
          <p:nvPr/>
        </p:nvSpPr>
        <p:spPr bwMode="auto">
          <a:xfrm>
            <a:off x="1042988" y="6381750"/>
            <a:ext cx="6400800" cy="287338"/>
          </a:xfrm>
          <a:prstGeom prst="rect">
            <a:avLst/>
          </a:prstGeom>
          <a:noFill/>
          <a:ln w="9525">
            <a:noFill/>
            <a:miter lim="800000"/>
            <a:headEnd/>
            <a:tailEnd/>
          </a:ln>
        </p:spPr>
        <p:txBody>
          <a:bodyPr/>
          <a:lstStyle/>
          <a:p>
            <a:endParaRPr lang="en-US" sz="1200"/>
          </a:p>
        </p:txBody>
      </p:sp>
      <p:sp>
        <p:nvSpPr>
          <p:cNvPr id="1030" name="Rectangle 6"/>
          <p:cNvSpPr>
            <a:spLocks noChangeArrowheads="1"/>
          </p:cNvSpPr>
          <p:nvPr/>
        </p:nvSpPr>
        <p:spPr bwMode="auto">
          <a:xfrm>
            <a:off x="1042988" y="5926138"/>
            <a:ext cx="7129462" cy="311150"/>
          </a:xfrm>
          <a:prstGeom prst="rect">
            <a:avLst/>
          </a:prstGeom>
          <a:noFill/>
          <a:ln w="9525">
            <a:noFill/>
            <a:miter lim="800000"/>
            <a:headEnd/>
            <a:tailEnd/>
          </a:ln>
        </p:spPr>
        <p:txBody>
          <a:bodyPr/>
          <a:lstStyle/>
          <a:p>
            <a:pPr algn="r"/>
            <a:endParaRPr lang="en-US" sz="12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5655503"/>
            <a:ext cx="8892480" cy="784830"/>
          </a:xfrm>
          <a:prstGeom prst="rect">
            <a:avLst/>
          </a:prstGeom>
          <a:noFill/>
        </p:spPr>
        <p:txBody>
          <a:bodyPr wrap="square" rtlCol="0">
            <a:spAutoFit/>
          </a:bodyPr>
          <a:lstStyle/>
          <a:p>
            <a:r>
              <a:rPr lang="en-GB" sz="900" dirty="0" smtClean="0"/>
              <a:t>(a) UK data on leverage use total assets over equity and reserves on a time-varying sample of banks, representing the majority of the UK banking system, in terms of assets.  Prior to 1970 published accounts understated the true level of banks' capital because they did not include hidden reserves.  The solid line adjusts for this.  2009 observation is from H1. (b) Break in series; see sources for details. (c) Change in UK accounting standards. (d) International Financial Reporting Standards (IFRS) were adopted for the end-2005 accounts.  The end-2004 accounts were also restated on an IFRS basis.  The switch from UK GAAP to IFRS reduced the capital ratio of the UK banks in the sample by approximately 1 percentage point in 2004.</a:t>
            </a: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UK Banks Leverage Ratio </a:t>
            </a:r>
            <a:r>
              <a:rPr lang="en-US" sz="2800" b="1" baseline="30000" dirty="0" smtClean="0">
                <a:latin typeface="Arial" pitchFamily="34" charset="0"/>
                <a:cs typeface="Arial" pitchFamily="34" charset="0"/>
              </a:rPr>
              <a:t>(a)</a:t>
            </a:r>
            <a:endParaRPr lang="en-US" sz="28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572" y="1546860"/>
            <a:ext cx="6376876" cy="382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307080" y="1821180"/>
            <a:ext cx="3528060" cy="3101340"/>
            <a:chOff x="3307080" y="1821180"/>
            <a:chExt cx="3528060" cy="3101340"/>
          </a:xfrm>
        </p:grpSpPr>
        <p:cxnSp>
          <p:nvCxnSpPr>
            <p:cNvPr id="3" name="Straight Connector 2"/>
            <p:cNvCxnSpPr/>
            <p:nvPr/>
          </p:nvCxnSpPr>
          <p:spPr>
            <a:xfrm>
              <a:off x="3307080" y="1821180"/>
              <a:ext cx="15240" cy="31013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9220" y="1821180"/>
              <a:ext cx="15240" cy="31013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19900" y="1821180"/>
              <a:ext cx="15240" cy="31013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383280" y="1810881"/>
            <a:ext cx="372218" cy="276999"/>
          </a:xfrm>
          <a:prstGeom prst="rect">
            <a:avLst/>
          </a:prstGeom>
          <a:noFill/>
        </p:spPr>
        <p:txBody>
          <a:bodyPr wrap="none" rtlCol="0">
            <a:spAutoFit/>
          </a:bodyPr>
          <a:lstStyle/>
          <a:p>
            <a:r>
              <a:rPr lang="en-GB" sz="1200" dirty="0" smtClean="0"/>
              <a:t>(b)</a:t>
            </a:r>
            <a:endParaRPr lang="en-GB" sz="1200" dirty="0"/>
          </a:p>
        </p:txBody>
      </p:sp>
      <p:sp>
        <p:nvSpPr>
          <p:cNvPr id="15" name="TextBox 14"/>
          <p:cNvSpPr txBox="1"/>
          <p:nvPr/>
        </p:nvSpPr>
        <p:spPr>
          <a:xfrm>
            <a:off x="5295900" y="1821180"/>
            <a:ext cx="372218" cy="276999"/>
          </a:xfrm>
          <a:prstGeom prst="rect">
            <a:avLst/>
          </a:prstGeom>
          <a:noFill/>
        </p:spPr>
        <p:txBody>
          <a:bodyPr wrap="none" rtlCol="0">
            <a:spAutoFit/>
          </a:bodyPr>
          <a:lstStyle/>
          <a:p>
            <a:r>
              <a:rPr lang="en-GB" sz="1200" dirty="0" smtClean="0"/>
              <a:t>(c)</a:t>
            </a:r>
            <a:endParaRPr lang="en-GB" sz="1200" dirty="0"/>
          </a:p>
        </p:txBody>
      </p:sp>
      <p:sp>
        <p:nvSpPr>
          <p:cNvPr id="16" name="TextBox 15"/>
          <p:cNvSpPr txBox="1"/>
          <p:nvPr/>
        </p:nvSpPr>
        <p:spPr>
          <a:xfrm>
            <a:off x="7010400" y="1810880"/>
            <a:ext cx="372218" cy="276999"/>
          </a:xfrm>
          <a:prstGeom prst="rect">
            <a:avLst/>
          </a:prstGeom>
          <a:noFill/>
        </p:spPr>
        <p:txBody>
          <a:bodyPr wrap="none" rtlCol="0">
            <a:spAutoFit/>
          </a:bodyPr>
          <a:lstStyle/>
          <a:p>
            <a:r>
              <a:rPr lang="en-GB" sz="1200" dirty="0" smtClean="0"/>
              <a:t>(d)</a:t>
            </a:r>
            <a:endParaRPr lang="en-GB" sz="1200" dirty="0"/>
          </a:p>
        </p:txBody>
      </p:sp>
      <p:sp>
        <p:nvSpPr>
          <p:cNvPr id="17" name="TextBox 16"/>
          <p:cNvSpPr txBox="1"/>
          <p:nvPr/>
        </p:nvSpPr>
        <p:spPr>
          <a:xfrm>
            <a:off x="251520" y="5286171"/>
            <a:ext cx="8702136" cy="369332"/>
          </a:xfrm>
          <a:prstGeom prst="rect">
            <a:avLst/>
          </a:prstGeom>
          <a:noFill/>
        </p:spPr>
        <p:txBody>
          <a:bodyPr wrap="square" rtlCol="0">
            <a:spAutoFit/>
          </a:bodyPr>
          <a:lstStyle/>
          <a:p>
            <a:r>
              <a:rPr lang="en-US" sz="900" dirty="0" smtClean="0"/>
              <a:t>Sources: </a:t>
            </a:r>
            <a:r>
              <a:rPr lang="en-US" sz="900" dirty="0"/>
              <a:t>United Kingdom: Sheppard, D (1971), The growth and role of UK financial </a:t>
            </a:r>
            <a:r>
              <a:rPr lang="en-US" sz="900" dirty="0" smtClean="0"/>
              <a:t>institutions 1880-1962</a:t>
            </a:r>
            <a:r>
              <a:rPr lang="en-US" sz="900" dirty="0"/>
              <a:t>, Methuen, London; Billings, M and </a:t>
            </a:r>
            <a:r>
              <a:rPr lang="en-US" sz="900" dirty="0" err="1"/>
              <a:t>Capie</a:t>
            </a:r>
            <a:r>
              <a:rPr lang="en-US" sz="900" dirty="0"/>
              <a:t>, F </a:t>
            </a:r>
            <a:r>
              <a:rPr lang="en-US" sz="900" dirty="0" smtClean="0"/>
              <a:t>(2007</a:t>
            </a:r>
            <a:r>
              <a:rPr lang="en-US" sz="900" dirty="0"/>
              <a:t>), 'Capital in British banking', </a:t>
            </a:r>
            <a:r>
              <a:rPr lang="en-US" sz="900" dirty="0" smtClean="0"/>
              <a:t>1920-1970</a:t>
            </a:r>
            <a:r>
              <a:rPr lang="en-US" sz="900" dirty="0"/>
              <a:t>, Business History, </a:t>
            </a:r>
            <a:r>
              <a:rPr lang="en-US" sz="900" dirty="0" smtClean="0"/>
              <a:t>Vol. </a:t>
            </a:r>
            <a:r>
              <a:rPr lang="en-US" sz="900" dirty="0"/>
              <a:t>49(2), pages 139-162; BBA, ONS published accounts and Bank calculations.</a:t>
            </a:r>
            <a:endParaRPr lang="en-GB" sz="900" i="1" dirty="0"/>
          </a:p>
        </p:txBody>
      </p:sp>
      <p:sp>
        <p:nvSpPr>
          <p:cNvPr id="18" name="Rectangle 6"/>
          <p:cNvSpPr txBox="1">
            <a:spLocks noChangeArrowheads="1"/>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A2A07841-08C6-4850-AA08-04D76E1B1516}" type="slidenum">
              <a:rPr lang="en-GB" smtClean="0">
                <a:latin typeface="Arial" charset="0"/>
                <a:cs typeface="Arial" charset="0"/>
              </a:rPr>
              <a:pPr/>
              <a:t>20</a:t>
            </a:fld>
            <a:endParaRPr lang="en-GB" dirty="0" smtClean="0">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179388" y="5953125"/>
            <a:ext cx="8818562" cy="923330"/>
          </a:xfrm>
          <a:prstGeom prst="rect">
            <a:avLst/>
          </a:prstGeom>
          <a:noFill/>
          <a:ln w="9525">
            <a:noFill/>
            <a:miter lim="800000"/>
            <a:headEnd/>
            <a:tailEnd/>
          </a:ln>
        </p:spPr>
        <p:txBody>
          <a:bodyPr>
            <a:spAutoFit/>
          </a:bodyPr>
          <a:lstStyle/>
          <a:p>
            <a:pPr marL="228600" indent="-228600">
              <a:buAutoNum type="alphaLcParenBoth"/>
            </a:pPr>
            <a:r>
              <a:rPr lang="en-US" sz="900" dirty="0" smtClean="0"/>
              <a:t>The </a:t>
            </a:r>
            <a:r>
              <a:rPr lang="en-US" sz="900" dirty="0"/>
              <a:t>mean and ranges shown are based on the simple leverage ratio defined as the ratio </a:t>
            </a:r>
            <a:r>
              <a:rPr lang="en-US" sz="900" dirty="0" smtClean="0"/>
              <a:t>of shareholders</a:t>
            </a:r>
            <a:r>
              <a:rPr lang="en-US" sz="900" dirty="0"/>
              <a:t>’ claims to total assets based on banks’ published accounts (note a </a:t>
            </a:r>
            <a:r>
              <a:rPr lang="en-US" sz="900" dirty="0" smtClean="0"/>
              <a:t>discontinuity due </a:t>
            </a:r>
            <a:r>
              <a:rPr lang="en-US" sz="900" dirty="0"/>
              <a:t>to introduction of IFRS accounting standards in 2005, which tends to reduce </a:t>
            </a:r>
            <a:r>
              <a:rPr lang="en-US" sz="900" dirty="0" smtClean="0"/>
              <a:t>leverage ratios </a:t>
            </a:r>
            <a:r>
              <a:rPr lang="en-US" sz="900" dirty="0"/>
              <a:t>thereafter). Data exclude Northern Rock/Virgin Money from 2008</a:t>
            </a:r>
            <a:r>
              <a:rPr lang="en-US" sz="900" dirty="0" smtClean="0"/>
              <a:t>.</a:t>
            </a:r>
          </a:p>
          <a:p>
            <a:pPr marL="228600" indent="-228600">
              <a:buAutoNum type="alphaLcParenBoth"/>
            </a:pPr>
            <a:r>
              <a:rPr lang="en-GB" sz="900" dirty="0"/>
              <a:t>Weighted by total assets</a:t>
            </a:r>
            <a:r>
              <a:rPr lang="en-GB" sz="900" dirty="0" smtClean="0"/>
              <a:t>.</a:t>
            </a:r>
          </a:p>
          <a:p>
            <a:pPr marL="228600" indent="-228600">
              <a:buAutoNum type="alphaLcParenBoth"/>
            </a:pPr>
            <a:r>
              <a:rPr lang="en-US" sz="900" dirty="0"/>
              <a:t>This corresponds to the estimates submitted to the PRA by banks on a best </a:t>
            </a:r>
            <a:r>
              <a:rPr lang="en-US" sz="900" dirty="0" err="1"/>
              <a:t>endeavours</a:t>
            </a:r>
            <a:r>
              <a:rPr lang="en-US" sz="900" dirty="0"/>
              <a:t> </a:t>
            </a:r>
            <a:r>
              <a:rPr lang="en-US" sz="900" dirty="0" smtClean="0"/>
              <a:t>basis based </a:t>
            </a:r>
            <a:r>
              <a:rPr lang="en-US" sz="900" dirty="0"/>
              <a:t>on the original Basel III 2010 definition (BCBS (2010d)) (aggregate peer group Tier </a:t>
            </a:r>
            <a:r>
              <a:rPr lang="en-US" sz="900" dirty="0" smtClean="0"/>
              <a:t>1 capital </a:t>
            </a:r>
            <a:r>
              <a:rPr lang="en-US" sz="900" dirty="0"/>
              <a:t>over aggregate leverage ratio exposure).</a:t>
            </a:r>
            <a:endParaRPr lang="en-GB" sz="900" b="0" dirty="0"/>
          </a:p>
        </p:txBody>
      </p:sp>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21</a:t>
            </a:fld>
            <a:endParaRPr lang="en-GB" dirty="0"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Leverage of UK Major Banks </a:t>
            </a:r>
            <a:r>
              <a:rPr lang="en-US" sz="2800" b="1" baseline="30000" dirty="0" smtClean="0">
                <a:latin typeface="Arial" pitchFamily="34" charset="0"/>
                <a:cs typeface="Arial" pitchFamily="34" charset="0"/>
              </a:rPr>
              <a:t>(a)</a:t>
            </a:r>
            <a:endParaRPr lang="en-US" sz="28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585" y="1377362"/>
            <a:ext cx="4617720" cy="447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9512" y="5741553"/>
            <a:ext cx="3352200" cy="230832"/>
          </a:xfrm>
          <a:prstGeom prst="rect">
            <a:avLst/>
          </a:prstGeom>
          <a:noFill/>
        </p:spPr>
        <p:txBody>
          <a:bodyPr wrap="none" rtlCol="0">
            <a:spAutoFit/>
          </a:bodyPr>
          <a:lstStyle/>
          <a:p>
            <a:r>
              <a:rPr lang="en-GB" sz="900" dirty="0"/>
              <a:t>Source: </a:t>
            </a:r>
            <a:r>
              <a:rPr lang="en-GB" sz="900" i="1" dirty="0" smtClean="0"/>
              <a:t>Bank of England FPC Policy Statement</a:t>
            </a:r>
            <a:r>
              <a:rPr lang="en-GB" sz="900" dirty="0" smtClean="0"/>
              <a:t>, January 2014</a:t>
            </a:r>
            <a:endParaRPr lang="en-GB" sz="900"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179388" y="5953125"/>
            <a:ext cx="8818562" cy="507831"/>
          </a:xfrm>
          <a:prstGeom prst="rect">
            <a:avLst/>
          </a:prstGeom>
          <a:noFill/>
          <a:ln w="9525">
            <a:noFill/>
            <a:miter lim="800000"/>
            <a:headEnd/>
            <a:tailEnd/>
          </a:ln>
        </p:spPr>
        <p:txBody>
          <a:bodyPr>
            <a:spAutoFit/>
          </a:bodyPr>
          <a:lstStyle/>
          <a:p>
            <a:r>
              <a:rPr lang="en-US" sz="900" dirty="0" smtClean="0"/>
              <a:t>(a</a:t>
            </a:r>
            <a:r>
              <a:rPr lang="en-US" sz="900" dirty="0"/>
              <a:t>) Data for building societies are included from 2010 onwards. Prior to this, data are for</a:t>
            </a:r>
          </a:p>
          <a:p>
            <a:r>
              <a:rPr lang="en-US" sz="900" dirty="0"/>
              <a:t>UK banks only</a:t>
            </a:r>
            <a:r>
              <a:rPr lang="en-US" sz="900" dirty="0" smtClean="0"/>
              <a:t>. </a:t>
            </a:r>
            <a:r>
              <a:rPr lang="en-US" sz="900" dirty="0"/>
              <a:t>(b) Data are end-year except for 2012 where end-April data are used. (c) Cash + Bank of England balances + money at call + eligible bills + UK gilts. (d) Cash + Bank of England balances + eligible bills. (e) </a:t>
            </a:r>
            <a:r>
              <a:rPr lang="en-US" sz="900" dirty="0" err="1"/>
              <a:t>Proxied</a:t>
            </a:r>
            <a:r>
              <a:rPr lang="en-US" sz="900" dirty="0"/>
              <a:t> by: Bank of England balances + money at call + eligible bills.</a:t>
            </a:r>
            <a:endParaRPr lang="en-GB" sz="900" b="0" dirty="0"/>
          </a:p>
        </p:txBody>
      </p:sp>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22</a:t>
            </a:fld>
            <a:endParaRPr lang="en-GB" dirty="0"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UK Banks liquidity ratio</a:t>
            </a:r>
            <a:r>
              <a:rPr lang="en-US" sz="2800" b="1" baseline="30000" dirty="0">
                <a:latin typeface="Arial" pitchFamily="34" charset="0"/>
                <a:cs typeface="Arial" pitchFamily="34" charset="0"/>
              </a:rPr>
              <a:t>(a) </a:t>
            </a:r>
            <a:r>
              <a:rPr lang="en-US" sz="2800" b="1" baseline="30000" dirty="0" smtClean="0">
                <a:latin typeface="Arial" pitchFamily="34" charset="0"/>
                <a:cs typeface="Arial" pitchFamily="34" charset="0"/>
              </a:rPr>
              <a:t>(b)</a:t>
            </a:r>
            <a:endParaRPr lang="en-US" sz="28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13" name="TextBox 12"/>
          <p:cNvSpPr txBox="1"/>
          <p:nvPr/>
        </p:nvSpPr>
        <p:spPr>
          <a:xfrm>
            <a:off x="179512" y="5741553"/>
            <a:ext cx="2492990" cy="230832"/>
          </a:xfrm>
          <a:prstGeom prst="rect">
            <a:avLst/>
          </a:prstGeom>
          <a:noFill/>
        </p:spPr>
        <p:txBody>
          <a:bodyPr wrap="none" rtlCol="0">
            <a:spAutoFit/>
          </a:bodyPr>
          <a:lstStyle/>
          <a:p>
            <a:r>
              <a:rPr lang="en-GB" sz="900" dirty="0"/>
              <a:t>Source: </a:t>
            </a:r>
            <a:r>
              <a:rPr lang="en-GB" sz="900" i="1" dirty="0" smtClean="0"/>
              <a:t>Financial Stability Report</a:t>
            </a:r>
            <a:r>
              <a:rPr lang="en-GB" sz="900" dirty="0" smtClean="0"/>
              <a:t>, June 2012</a:t>
            </a:r>
            <a:endParaRPr lang="en-GB" sz="900" i="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6" y="1336358"/>
            <a:ext cx="5126355" cy="426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2677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3</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Bank Rate Since 1694</a:t>
            </a:r>
            <a:endParaRPr lang="en-US" sz="2800" b="1" baseline="30000" dirty="0">
              <a:latin typeface="Arial" pitchFamily="34" charset="0"/>
              <a:cs typeface="Arial" pitchFamily="34" charset="0"/>
            </a:endParaRPr>
          </a:p>
        </p:txBody>
      </p:sp>
      <p:sp>
        <p:nvSpPr>
          <p:cNvPr id="22532" name="Rectangle 130"/>
          <p:cNvSpPr>
            <a:spLocks noChangeArrowheads="1"/>
          </p:cNvSpPr>
          <p:nvPr/>
        </p:nvSpPr>
        <p:spPr bwMode="auto">
          <a:xfrm>
            <a:off x="1259632" y="6093296"/>
            <a:ext cx="1275990" cy="138499"/>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mj-lt"/>
                <a:cs typeface="Times New Roman" pitchFamily="18" charset="0"/>
              </a:rPr>
              <a:t>Source</a:t>
            </a:r>
            <a:r>
              <a:rPr lang="en-GB" sz="900" dirty="0" smtClean="0">
                <a:solidFill>
                  <a:srgbClr val="000000"/>
                </a:solidFill>
                <a:latin typeface="+mj-lt"/>
                <a:cs typeface="Times New Roman" pitchFamily="18" charset="0"/>
              </a:rPr>
              <a:t>: Bank of England</a:t>
            </a:r>
            <a:endParaRPr lang="en-GB" sz="900" dirty="0">
              <a:latin typeface="+mj-lt"/>
              <a:cs typeface="Times New Roman" pitchFamily="18"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48" y="1844825"/>
            <a:ext cx="713230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4</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260648"/>
            <a:ext cx="7632700" cy="830997"/>
          </a:xfrm>
          <a:prstGeom prst="rect">
            <a:avLst/>
          </a:prstGeom>
          <a:noFill/>
          <a:ln w="9525">
            <a:noFill/>
            <a:miter lim="800000"/>
            <a:headEnd/>
            <a:tailEnd/>
          </a:ln>
        </p:spPr>
        <p:txBody>
          <a:bodyPr>
            <a:spAutoFit/>
          </a:bodyPr>
          <a:lstStyle/>
          <a:p>
            <a:r>
              <a:rPr lang="en-US" sz="2400" b="1" dirty="0" smtClean="0"/>
              <a:t>Level of Output Relative to Pre-Crisis Trend During Past Recessions </a:t>
            </a:r>
            <a:r>
              <a:rPr lang="en-US" sz="2400" b="1" baseline="30000" dirty="0" smtClean="0"/>
              <a:t>(a)</a:t>
            </a:r>
            <a:endParaRPr lang="en-US" sz="2400" b="1" baseline="30000" dirty="0"/>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9" name="Rectangle 130"/>
          <p:cNvSpPr>
            <a:spLocks noChangeArrowheads="1"/>
          </p:cNvSpPr>
          <p:nvPr/>
        </p:nvSpPr>
        <p:spPr bwMode="auto">
          <a:xfrm>
            <a:off x="1197943" y="5661248"/>
            <a:ext cx="7056636" cy="692497"/>
          </a:xfrm>
          <a:prstGeom prst="rect">
            <a:avLst/>
          </a:prstGeom>
          <a:noFill/>
          <a:ln w="9525">
            <a:noFill/>
            <a:miter lim="800000"/>
            <a:headEnd/>
            <a:tailEnd/>
          </a:ln>
        </p:spPr>
        <p:txBody>
          <a:bodyPr wrap="square" lIns="0" tIns="0" rIns="0" bIns="0">
            <a:spAutoFit/>
          </a:bodyPr>
          <a:lstStyle/>
          <a:p>
            <a:pPr marL="228600" indent="-228600">
              <a:buFontTx/>
              <a:buAutoNum type="alphaLcParenBoth"/>
            </a:pPr>
            <a:r>
              <a:rPr lang="en-GB" sz="900" dirty="0" smtClean="0">
                <a:latin typeface="+mn-lt"/>
                <a:cs typeface="Times New Roman" pitchFamily="18" charset="0"/>
              </a:rPr>
              <a:t>I use a </a:t>
            </a:r>
            <a:r>
              <a:rPr lang="en-GB" sz="900" dirty="0" err="1" smtClean="0">
                <a:cs typeface="Times New Roman" pitchFamily="18" charset="0"/>
              </a:rPr>
              <a:t>Hodrick</a:t>
            </a:r>
            <a:r>
              <a:rPr lang="en-GB" sz="900" dirty="0" smtClean="0">
                <a:cs typeface="Times New Roman" pitchFamily="18" charset="0"/>
              </a:rPr>
              <a:t>-Prescott </a:t>
            </a:r>
            <a:r>
              <a:rPr lang="en-GB" sz="900" dirty="0">
                <a:cs typeface="Times New Roman" pitchFamily="18" charset="0"/>
              </a:rPr>
              <a:t>filter to separate the trend and the cyclical components of real GDP </a:t>
            </a:r>
            <a:r>
              <a:rPr lang="en-GB" sz="900" dirty="0" smtClean="0">
                <a:cs typeface="Times New Roman" pitchFamily="18" charset="0"/>
              </a:rPr>
              <a:t>growth. </a:t>
            </a:r>
            <a:r>
              <a:rPr lang="en-GB" sz="900" dirty="0">
                <a:cs typeface="Times New Roman" pitchFamily="18" charset="0"/>
              </a:rPr>
              <a:t>I assume that </a:t>
            </a:r>
            <a:r>
              <a:rPr lang="en-GB" sz="900" dirty="0" smtClean="0">
                <a:cs typeface="Times New Roman" pitchFamily="18" charset="0"/>
              </a:rPr>
              <a:t>trend </a:t>
            </a:r>
            <a:r>
              <a:rPr lang="en-GB" sz="900" dirty="0">
                <a:cs typeface="Times New Roman" pitchFamily="18" charset="0"/>
              </a:rPr>
              <a:t>growth </a:t>
            </a:r>
            <a:r>
              <a:rPr lang="en-GB" sz="900" dirty="0" smtClean="0">
                <a:cs typeface="Times New Roman" pitchFamily="18" charset="0"/>
              </a:rPr>
              <a:t>at </a:t>
            </a:r>
            <a:r>
              <a:rPr lang="en-GB" sz="900" dirty="0">
                <a:cs typeface="Times New Roman" pitchFamily="18" charset="0"/>
              </a:rPr>
              <a:t>the start of each recession would have prevailed during the following seven years had the recession not occurred.</a:t>
            </a:r>
            <a:r>
              <a:rPr lang="en-GB" sz="900" dirty="0" smtClean="0">
                <a:cs typeface="Times New Roman" pitchFamily="18" charset="0"/>
              </a:rPr>
              <a:t> </a:t>
            </a:r>
            <a:r>
              <a:rPr lang="en-GB" sz="900" dirty="0">
                <a:cs typeface="Times New Roman" pitchFamily="18" charset="0"/>
              </a:rPr>
              <a:t>The chart shows deviations of actual GDP from this projected trend growth. </a:t>
            </a:r>
            <a:r>
              <a:rPr lang="en-GB" sz="900" dirty="0" smtClean="0">
                <a:cs typeface="Times New Roman" pitchFamily="18" charset="0"/>
              </a:rPr>
              <a:t>Last data point is 2013Q2. The </a:t>
            </a:r>
            <a:r>
              <a:rPr lang="en-GB" sz="900" dirty="0">
                <a:cs typeface="Times New Roman" pitchFamily="18" charset="0"/>
              </a:rPr>
              <a:t>dotted line for the latest recession uses the MPC’s mean projection for output growth over the forecast horizon as reported in the </a:t>
            </a:r>
            <a:r>
              <a:rPr lang="en-GB" sz="900" dirty="0" smtClean="0">
                <a:cs typeface="Times New Roman" pitchFamily="18" charset="0"/>
              </a:rPr>
              <a:t>November 2013 </a:t>
            </a:r>
            <a:r>
              <a:rPr lang="en-GB" sz="900" i="1" dirty="0">
                <a:cs typeface="Times New Roman" pitchFamily="18" charset="0"/>
              </a:rPr>
              <a:t>Inflation </a:t>
            </a:r>
            <a:r>
              <a:rPr lang="en-GB" sz="900" i="1" dirty="0" smtClean="0">
                <a:cs typeface="Times New Roman" pitchFamily="18" charset="0"/>
              </a:rPr>
              <a:t>Report</a:t>
            </a:r>
            <a:r>
              <a:rPr lang="en-GB" sz="900" dirty="0" smtClean="0">
                <a:cs typeface="Times New Roman" pitchFamily="18" charset="0"/>
              </a:rPr>
              <a:t>.</a:t>
            </a:r>
            <a:r>
              <a:rPr lang="en-GB" sz="900" i="1" dirty="0" smtClean="0">
                <a:cs typeface="Times New Roman" pitchFamily="18" charset="0"/>
              </a:rPr>
              <a:t> </a:t>
            </a:r>
            <a:r>
              <a:rPr lang="en-GB" sz="900" dirty="0" smtClean="0">
                <a:cs typeface="Times New Roman" pitchFamily="18" charset="0"/>
              </a:rPr>
              <a:t>Data and trend growth estimates for the 1929 recession are taken from </a:t>
            </a:r>
            <a:r>
              <a:rPr lang="en-GB" sz="900" dirty="0" smtClean="0">
                <a:latin typeface="+mn-lt"/>
                <a:cs typeface="Times New Roman" pitchFamily="18" charset="0"/>
              </a:rPr>
              <a:t>Hills, Thomas and </a:t>
            </a:r>
            <a:r>
              <a:rPr lang="en-GB" sz="900" dirty="0" err="1" smtClean="0">
                <a:latin typeface="+mn-lt"/>
                <a:cs typeface="Times New Roman" pitchFamily="18" charset="0"/>
              </a:rPr>
              <a:t>Dimsdale</a:t>
            </a:r>
            <a:r>
              <a:rPr lang="en-GB" sz="900" dirty="0" smtClean="0">
                <a:latin typeface="+mn-lt"/>
                <a:cs typeface="Times New Roman" pitchFamily="18" charset="0"/>
              </a:rPr>
              <a:t> ( Bank of England Quarterly Bulletin 2010).</a:t>
            </a:r>
            <a:endParaRPr lang="en-GB" sz="900" dirty="0">
              <a:latin typeface="+mn-lt"/>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638" y="1481138"/>
            <a:ext cx="7323137" cy="389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5969794" y="4417219"/>
            <a:ext cx="442912" cy="202407"/>
          </a:xfrm>
          <a:prstGeom prst="line">
            <a:avLst/>
          </a:prstGeom>
          <a:ln w="25400">
            <a:solidFill>
              <a:srgbClr val="004F8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5</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Annual Inflation</a:t>
            </a:r>
            <a:endParaRPr lang="en-US" sz="2800" b="1" baseline="30000" dirty="0">
              <a:latin typeface="Arial" pitchFamily="34" charset="0"/>
              <a:cs typeface="Arial" pitchFamily="34" charset="0"/>
            </a:endParaRPr>
          </a:p>
        </p:txBody>
      </p:sp>
      <p:sp>
        <p:nvSpPr>
          <p:cNvPr id="22532" name="Rectangle 130"/>
          <p:cNvSpPr>
            <a:spLocks noChangeArrowheads="1"/>
          </p:cNvSpPr>
          <p:nvPr/>
        </p:nvSpPr>
        <p:spPr bwMode="auto">
          <a:xfrm>
            <a:off x="395536" y="6021288"/>
            <a:ext cx="1512168" cy="276999"/>
          </a:xfrm>
          <a:prstGeom prst="rect">
            <a:avLst/>
          </a:prstGeom>
          <a:noFill/>
          <a:ln w="9525">
            <a:noFill/>
            <a:miter lim="800000"/>
            <a:headEnd/>
            <a:tailEnd/>
          </a:ln>
        </p:spPr>
        <p:txBody>
          <a:bodyPr wrap="square" lIns="0" tIns="0" rIns="0" bIns="0">
            <a:spAutoFit/>
          </a:bodyPr>
          <a:lstStyle/>
          <a:p>
            <a:r>
              <a:rPr lang="en-GB" sz="900" dirty="0">
                <a:solidFill>
                  <a:srgbClr val="000000"/>
                </a:solidFill>
                <a:latin typeface="+mn-lt"/>
                <a:cs typeface="Times New Roman" pitchFamily="18" charset="0"/>
              </a:rPr>
              <a:t>Source</a:t>
            </a:r>
            <a:r>
              <a:rPr lang="en-GB" sz="900" dirty="0" smtClean="0">
                <a:solidFill>
                  <a:srgbClr val="000000"/>
                </a:solidFill>
                <a:latin typeface="+mn-lt"/>
                <a:cs typeface="Times New Roman" pitchFamily="18" charset="0"/>
              </a:rPr>
              <a:t>: ONS.</a:t>
            </a:r>
          </a:p>
          <a:p>
            <a:r>
              <a:rPr lang="en-GB" sz="900" dirty="0" smtClean="0">
                <a:solidFill>
                  <a:srgbClr val="000000"/>
                </a:solidFill>
                <a:latin typeface="+mn-lt"/>
                <a:cs typeface="Times New Roman" pitchFamily="18" charset="0"/>
              </a:rPr>
              <a:t>Last data: December 2013</a:t>
            </a:r>
            <a:endParaRPr lang="en-GB" sz="900" dirty="0">
              <a:latin typeface="+mn-lt"/>
              <a:cs typeface="Times New Roman" pitchFamily="18"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620" y="1438492"/>
            <a:ext cx="7227958" cy="458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6</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t>Commodity Price Indices (Jan 2007 = 100)</a:t>
            </a:r>
            <a:endParaRPr lang="en-US" sz="2800" b="1" baseline="30000" dirty="0"/>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9" name="Rectangle 130"/>
          <p:cNvSpPr>
            <a:spLocks noChangeArrowheads="1"/>
          </p:cNvSpPr>
          <p:nvPr/>
        </p:nvSpPr>
        <p:spPr bwMode="auto">
          <a:xfrm>
            <a:off x="395536" y="6237312"/>
            <a:ext cx="7992888" cy="415498"/>
          </a:xfrm>
          <a:prstGeom prst="rect">
            <a:avLst/>
          </a:prstGeom>
          <a:noFill/>
          <a:ln w="9525">
            <a:noFill/>
            <a:miter lim="800000"/>
            <a:headEnd/>
            <a:tailEnd/>
          </a:ln>
        </p:spPr>
        <p:txBody>
          <a:bodyPr wrap="square" lIns="0" tIns="0" rIns="0" bIns="0">
            <a:spAutoFit/>
          </a:bodyPr>
          <a:lstStyle/>
          <a:p>
            <a:pPr marL="228600" indent="-228600"/>
            <a:r>
              <a:rPr lang="en-GB" sz="900" dirty="0" smtClean="0">
                <a:latin typeface="Times New Roman" pitchFamily="18" charset="0"/>
                <a:cs typeface="Times New Roman" pitchFamily="18" charset="0"/>
              </a:rPr>
              <a:t>Note: Indices based on USD prices. The total commodities series uses the S&amp;P GSCI index. Last data: 22 May 2013.</a:t>
            </a:r>
          </a:p>
          <a:p>
            <a:pPr marL="228600" indent="-228600"/>
            <a:endParaRPr lang="en-GB" sz="900" dirty="0" smtClean="0">
              <a:latin typeface="Times New Roman" pitchFamily="18" charset="0"/>
              <a:cs typeface="Times New Roman" pitchFamily="18" charset="0"/>
            </a:endParaRPr>
          </a:p>
          <a:p>
            <a:pPr marL="228600" indent="-228600"/>
            <a:r>
              <a:rPr lang="en-GB" sz="900" dirty="0" smtClean="0">
                <a:latin typeface="Times New Roman" pitchFamily="18" charset="0"/>
                <a:cs typeface="Times New Roman" pitchFamily="18" charset="0"/>
              </a:rPr>
              <a:t>Sources: Standard &amp; Poor's and Thomson Reuters </a:t>
            </a:r>
            <a:r>
              <a:rPr lang="en-GB" sz="900" dirty="0" err="1" smtClean="0">
                <a:latin typeface="Times New Roman" pitchFamily="18" charset="0"/>
                <a:cs typeface="Times New Roman" pitchFamily="18" charset="0"/>
              </a:rPr>
              <a:t>Datastream</a:t>
            </a:r>
            <a:endParaRPr lang="en-GB" sz="9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465" y="1619251"/>
            <a:ext cx="7355070" cy="419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7</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461665"/>
          </a:xfrm>
          <a:prstGeom prst="rect">
            <a:avLst/>
          </a:prstGeom>
          <a:noFill/>
          <a:ln w="9525">
            <a:noFill/>
            <a:miter lim="800000"/>
            <a:headEnd/>
            <a:tailEnd/>
          </a:ln>
        </p:spPr>
        <p:txBody>
          <a:bodyPr>
            <a:spAutoFit/>
          </a:bodyPr>
          <a:lstStyle/>
          <a:p>
            <a:r>
              <a:rPr lang="en-US" sz="2400" b="1" dirty="0" smtClean="0"/>
              <a:t>Interest Rates Faced by Households and Firms</a:t>
            </a:r>
            <a:endParaRPr lang="en-US" sz="2400" b="1" baseline="30000" dirty="0"/>
          </a:p>
        </p:txBody>
      </p:sp>
      <p:sp>
        <p:nvSpPr>
          <p:cNvPr id="22532" name="Rectangle 130"/>
          <p:cNvSpPr>
            <a:spLocks noChangeArrowheads="1"/>
          </p:cNvSpPr>
          <p:nvPr/>
        </p:nvSpPr>
        <p:spPr bwMode="auto">
          <a:xfrm>
            <a:off x="1259632" y="6381328"/>
            <a:ext cx="3168352" cy="144016"/>
          </a:xfrm>
          <a:prstGeom prst="rect">
            <a:avLst/>
          </a:prstGeom>
          <a:noFill/>
          <a:ln w="9525">
            <a:noFill/>
            <a:miter lim="800000"/>
            <a:headEnd/>
            <a:tailEnd/>
          </a:ln>
        </p:spPr>
        <p:txBody>
          <a:bodyPr wrap="square" lIns="0" tIns="0" rIns="0" bIns="0">
            <a:spAutoFit/>
          </a:bodyPr>
          <a:lstStyle/>
          <a:p>
            <a:r>
              <a:rPr lang="en-GB" sz="900" dirty="0">
                <a:solidFill>
                  <a:srgbClr val="000000"/>
                </a:solidFill>
                <a:latin typeface="Times New Roman" pitchFamily="18" charset="0"/>
                <a:cs typeface="Times New Roman" pitchFamily="18" charset="0"/>
              </a:rPr>
              <a:t>Source</a:t>
            </a:r>
            <a:r>
              <a:rPr lang="en-GB" sz="900" dirty="0" smtClean="0">
                <a:solidFill>
                  <a:srgbClr val="000000"/>
                </a:solidFill>
                <a:latin typeface="Times New Roman" pitchFamily="18" charset="0"/>
                <a:cs typeface="Times New Roman" pitchFamily="18" charset="0"/>
              </a:rPr>
              <a:t>: Bank of England and Bank of America Merrill Lynch</a:t>
            </a:r>
            <a:endParaRPr lang="en-GB" sz="900" dirty="0">
              <a:solidFill>
                <a:srgbClr val="000000"/>
              </a:solidFill>
              <a:latin typeface="Times New Roman" pitchFamily="18" charset="0"/>
              <a:cs typeface="Times New Roman" pitchFamily="18"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8" name="TextBox 7"/>
          <p:cNvSpPr txBox="1"/>
          <p:nvPr/>
        </p:nvSpPr>
        <p:spPr>
          <a:xfrm>
            <a:off x="1151112" y="5517232"/>
            <a:ext cx="7093296" cy="784830"/>
          </a:xfrm>
          <a:prstGeom prst="rect">
            <a:avLst/>
          </a:prstGeom>
          <a:noFill/>
        </p:spPr>
        <p:txBody>
          <a:bodyPr wrap="square" rtlCol="0">
            <a:spAutoFit/>
          </a:bodyPr>
          <a:lstStyle/>
          <a:p>
            <a:r>
              <a:rPr lang="en-GB" sz="900" dirty="0" smtClean="0">
                <a:latin typeface="Times New Roman" pitchFamily="18" charset="0"/>
                <a:cs typeface="Times New Roman" pitchFamily="18" charset="0"/>
              </a:rPr>
              <a:t>Note: </a:t>
            </a:r>
            <a:br>
              <a:rPr lang="en-GB" sz="900" dirty="0" smtClean="0">
                <a:latin typeface="Times New Roman" pitchFamily="18" charset="0"/>
                <a:cs typeface="Times New Roman" pitchFamily="18" charset="0"/>
              </a:rPr>
            </a:br>
            <a:r>
              <a:rPr lang="en-GB" sz="900" dirty="0" smtClean="0">
                <a:latin typeface="Times New Roman" pitchFamily="18" charset="0"/>
                <a:cs typeface="Times New Roman" pitchFamily="18" charset="0"/>
              </a:rPr>
              <a:t>- The corporate borrowing rate is yield to maturity on bonds issued by companies with a current maturity of  1-10 years.</a:t>
            </a:r>
          </a:p>
          <a:p>
            <a:r>
              <a:rPr lang="en-GB" sz="900" dirty="0" smtClean="0">
                <a:latin typeface="Times New Roman" pitchFamily="18" charset="0"/>
                <a:cs typeface="Times New Roman" pitchFamily="18" charset="0"/>
              </a:rPr>
              <a:t>- The household unsecured borrowing rate is and average of credit card, personal loan and overdraft rates.</a:t>
            </a:r>
          </a:p>
          <a:p>
            <a:pPr>
              <a:buFontTx/>
              <a:buChar char="-"/>
            </a:pPr>
            <a:r>
              <a:rPr lang="en-GB" sz="900" dirty="0" smtClean="0">
                <a:latin typeface="Times New Roman" pitchFamily="18" charset="0"/>
                <a:cs typeface="Times New Roman" pitchFamily="18" charset="0"/>
              </a:rPr>
              <a:t>The household lending and deposit rate series show data on quoted rates by UK Monetary and Financial Institutions.</a:t>
            </a:r>
          </a:p>
          <a:p>
            <a:pPr>
              <a:buFontTx/>
              <a:buChar char="-"/>
            </a:pPr>
            <a:r>
              <a:rPr lang="en-GB" sz="900" dirty="0" smtClean="0">
                <a:latin typeface="Times New Roman" pitchFamily="18" charset="0"/>
                <a:cs typeface="Times New Roman" pitchFamily="18" charset="0"/>
              </a:rPr>
              <a:t> Data up to end-November 2013.</a:t>
            </a:r>
            <a:endParaRPr lang="en-GB" sz="9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113" y="1624013"/>
            <a:ext cx="6580187" cy="402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8</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461665"/>
          </a:xfrm>
          <a:prstGeom prst="rect">
            <a:avLst/>
          </a:prstGeom>
          <a:noFill/>
          <a:ln w="9525">
            <a:noFill/>
            <a:miter lim="800000"/>
            <a:headEnd/>
            <a:tailEnd/>
          </a:ln>
        </p:spPr>
        <p:txBody>
          <a:bodyPr>
            <a:spAutoFit/>
          </a:bodyPr>
          <a:lstStyle/>
          <a:p>
            <a:r>
              <a:rPr lang="en-US" sz="2400" b="1" dirty="0" smtClean="0"/>
              <a:t>Bank of England’s balance sheet: Assets</a:t>
            </a:r>
            <a:endParaRPr lang="en-US" sz="2400" b="1" baseline="30000" dirty="0"/>
          </a:p>
        </p:txBody>
      </p:sp>
      <p:sp>
        <p:nvSpPr>
          <p:cNvPr id="22532" name="Rectangle 130"/>
          <p:cNvSpPr>
            <a:spLocks noChangeArrowheads="1"/>
          </p:cNvSpPr>
          <p:nvPr/>
        </p:nvSpPr>
        <p:spPr bwMode="auto">
          <a:xfrm>
            <a:off x="1259632" y="5855548"/>
            <a:ext cx="6984628" cy="553998"/>
          </a:xfrm>
          <a:prstGeom prst="rect">
            <a:avLst/>
          </a:prstGeom>
          <a:noFill/>
          <a:ln w="9525">
            <a:noFill/>
            <a:miter lim="800000"/>
            <a:headEnd/>
            <a:tailEnd/>
          </a:ln>
        </p:spPr>
        <p:txBody>
          <a:bodyPr wrap="square" lIns="0" tIns="0" rIns="0" bIns="0">
            <a:spAutoFit/>
          </a:bodyPr>
          <a:lstStyle/>
          <a:p>
            <a:r>
              <a:rPr lang="en-GB" sz="900" dirty="0">
                <a:solidFill>
                  <a:srgbClr val="000000"/>
                </a:solidFill>
                <a:latin typeface="+mn-lt"/>
                <a:cs typeface="Times New Roman" pitchFamily="18" charset="0"/>
              </a:rPr>
              <a:t>Source</a:t>
            </a:r>
            <a:r>
              <a:rPr lang="en-GB" sz="900" dirty="0" smtClean="0">
                <a:solidFill>
                  <a:srgbClr val="000000"/>
                </a:solidFill>
                <a:latin typeface="+mn-lt"/>
                <a:cs typeface="Times New Roman" pitchFamily="18" charset="0"/>
              </a:rPr>
              <a:t>: Bank of England. </a:t>
            </a:r>
          </a:p>
          <a:p>
            <a:endParaRPr lang="en-GB" sz="900" dirty="0">
              <a:solidFill>
                <a:srgbClr val="000000"/>
              </a:solidFill>
              <a:latin typeface="+mn-lt"/>
              <a:cs typeface="Times New Roman" pitchFamily="18" charset="0"/>
            </a:endParaRPr>
          </a:p>
          <a:p>
            <a:r>
              <a:rPr lang="en-GB" sz="900" dirty="0" smtClean="0">
                <a:solidFill>
                  <a:srgbClr val="000000"/>
                </a:solidFill>
                <a:latin typeface="+mn-lt"/>
                <a:cs typeface="Times New Roman" pitchFamily="18" charset="0"/>
              </a:rPr>
              <a:t>Gilts are held via the Asset </a:t>
            </a:r>
            <a:r>
              <a:rPr lang="en-GB" sz="900" dirty="0">
                <a:solidFill>
                  <a:srgbClr val="000000"/>
                </a:solidFill>
                <a:latin typeface="+mn-lt"/>
                <a:cs typeface="Times New Roman" pitchFamily="18" charset="0"/>
              </a:rPr>
              <a:t>Purchase facility; see </a:t>
            </a:r>
            <a:r>
              <a:rPr lang="en-GB" sz="900" dirty="0">
                <a:solidFill>
                  <a:srgbClr val="000000"/>
                </a:solidFill>
                <a:latin typeface="+mn-lt"/>
                <a:cs typeface="Times New Roman" pitchFamily="18" charset="0"/>
                <a:hlinkClick r:id="rId3"/>
              </a:rPr>
              <a:t>http://</a:t>
            </a:r>
            <a:r>
              <a:rPr lang="en-GB" sz="900" dirty="0" smtClean="0">
                <a:solidFill>
                  <a:srgbClr val="000000"/>
                </a:solidFill>
                <a:latin typeface="+mn-lt"/>
                <a:cs typeface="Times New Roman" pitchFamily="18" charset="0"/>
                <a:hlinkClick r:id="rId3"/>
              </a:rPr>
              <a:t>www.bankofengland.co.uk/markets/Pages/apf/balancesheetimpact.aspx</a:t>
            </a:r>
            <a:r>
              <a:rPr lang="en-GB" sz="900" dirty="0" smtClean="0">
                <a:solidFill>
                  <a:srgbClr val="000000"/>
                </a:solidFill>
                <a:latin typeface="+mn-lt"/>
                <a:cs typeface="Times New Roman" pitchFamily="18" charset="0"/>
              </a:rPr>
              <a:t> for details.</a:t>
            </a:r>
            <a:endParaRPr lang="en-GB" sz="900" dirty="0">
              <a:solidFill>
                <a:srgbClr val="000000"/>
              </a:solidFill>
              <a:latin typeface="+mn-lt"/>
              <a:cs typeface="Times New Roman" pitchFamily="18" charset="0"/>
            </a:endParaRPr>
          </a:p>
        </p:txBody>
      </p:sp>
      <p:pic>
        <p:nvPicPr>
          <p:cNvPr id="22533" name="Picture 3"/>
          <p:cNvPicPr>
            <a:picLocks noChangeAspect="1" noChangeArrowheads="1"/>
          </p:cNvPicPr>
          <p:nvPr/>
        </p:nvPicPr>
        <p:blipFill>
          <a:blip r:embed="rId4" cstate="print"/>
          <a:srcRect/>
          <a:stretch>
            <a:fillRect/>
          </a:stretch>
        </p:blipFill>
        <p:spPr bwMode="auto">
          <a:xfrm>
            <a:off x="8243888" y="188913"/>
            <a:ext cx="792162" cy="792162"/>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2977" y="1793558"/>
            <a:ext cx="6258046" cy="386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29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9</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461665"/>
          </a:xfrm>
          <a:prstGeom prst="rect">
            <a:avLst/>
          </a:prstGeom>
          <a:noFill/>
          <a:ln w="9525">
            <a:noFill/>
            <a:miter lim="800000"/>
            <a:headEnd/>
            <a:tailEnd/>
          </a:ln>
        </p:spPr>
        <p:txBody>
          <a:bodyPr>
            <a:spAutoFit/>
          </a:bodyPr>
          <a:lstStyle/>
          <a:p>
            <a:r>
              <a:rPr lang="en-US" sz="2400" b="1" dirty="0" smtClean="0"/>
              <a:t>Bank of England’s balance sheet: Liabilities</a:t>
            </a:r>
            <a:endParaRPr lang="en-US" sz="2400" b="1" baseline="30000" dirty="0"/>
          </a:p>
        </p:txBody>
      </p:sp>
      <p:sp>
        <p:nvSpPr>
          <p:cNvPr id="22532" name="Rectangle 130"/>
          <p:cNvSpPr>
            <a:spLocks noChangeArrowheads="1"/>
          </p:cNvSpPr>
          <p:nvPr/>
        </p:nvSpPr>
        <p:spPr bwMode="auto">
          <a:xfrm>
            <a:off x="1259632" y="5855548"/>
            <a:ext cx="3168352" cy="144016"/>
          </a:xfrm>
          <a:prstGeom prst="rect">
            <a:avLst/>
          </a:prstGeom>
          <a:noFill/>
          <a:ln w="9525">
            <a:noFill/>
            <a:miter lim="800000"/>
            <a:headEnd/>
            <a:tailEnd/>
          </a:ln>
        </p:spPr>
        <p:txBody>
          <a:bodyPr wrap="square" lIns="0" tIns="0" rIns="0" bIns="0">
            <a:spAutoFit/>
          </a:bodyPr>
          <a:lstStyle/>
          <a:p>
            <a:r>
              <a:rPr lang="en-GB" sz="900" dirty="0">
                <a:solidFill>
                  <a:srgbClr val="000000"/>
                </a:solidFill>
                <a:latin typeface="+mn-lt"/>
                <a:cs typeface="Times New Roman" pitchFamily="18" charset="0"/>
              </a:rPr>
              <a:t>Source</a:t>
            </a:r>
            <a:r>
              <a:rPr lang="en-GB" sz="900" dirty="0" smtClean="0">
                <a:solidFill>
                  <a:srgbClr val="000000"/>
                </a:solidFill>
                <a:latin typeface="+mn-lt"/>
                <a:cs typeface="Times New Roman" pitchFamily="18" charset="0"/>
              </a:rPr>
              <a:t>: Bank of England.</a:t>
            </a:r>
            <a:endParaRPr lang="en-GB" sz="900" dirty="0">
              <a:solidFill>
                <a:srgbClr val="000000"/>
              </a:solidFill>
              <a:latin typeface="+mn-lt"/>
              <a:cs typeface="Times New Roman" pitchFamily="18"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908" y="1508760"/>
            <a:ext cx="6208184" cy="410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645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9471</TotalTime>
  <Words>2297</Words>
  <Application>Microsoft Macintosh PowerPoint</Application>
  <PresentationFormat>On-screen Show (4:3)</PresentationFormat>
  <Paragraphs>120</Paragraphs>
  <Slides>22</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Default Design</vt:lpstr>
      <vt:lpstr>Photo Editor Photo</vt:lpstr>
      <vt:lpstr>PowerPoint Presentation</vt:lpstr>
      <vt:lpstr>Monetary and financial policy since the financial train wreck of 2007-08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Bank Of England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930925</dc:creator>
  <cp:lastModifiedBy>Bernard Toh</cp:lastModifiedBy>
  <cp:revision>555</cp:revision>
  <cp:lastPrinted>2014-01-15T10:30:14Z</cp:lastPrinted>
  <dcterms:created xsi:type="dcterms:W3CDTF">2009-02-20T17:01:35Z</dcterms:created>
  <dcterms:modified xsi:type="dcterms:W3CDTF">2014-01-23T08:05:34Z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50642131</vt:i4>
  </property>
  <property fmtid="{D5CDD505-2E9C-101B-9397-08002B2CF9AE}" pid="3" name="_NewReviewCycle">
    <vt:lpwstr/>
  </property>
  <property fmtid="{D5CDD505-2E9C-101B-9397-08002B2CF9AE}" pid="4" name="_EmailSubject">
    <vt:lpwstr>FW: Invitation to UCL to conduct a talk on the interactions between financial markets and the world economy</vt:lpwstr>
  </property>
  <property fmtid="{D5CDD505-2E9C-101B-9397-08002B2CF9AE}" pid="5" name="_AuthorEmail">
    <vt:lpwstr>David.Miles@bankofengland.gsi.gov.uk</vt:lpwstr>
  </property>
  <property fmtid="{D5CDD505-2E9C-101B-9397-08002B2CF9AE}" pid="6" name="_AuthorEmailDisplayName">
    <vt:lpwstr>Miles, David</vt:lpwstr>
  </property>
  <property fmtid="{D5CDD505-2E9C-101B-9397-08002B2CF9AE}" pid="7" name="_PreviousAdHocReviewCycleID">
    <vt:i4>1179869146</vt:i4>
  </property>
</Properties>
</file>