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8" r:id="rId4"/>
    <p:sldId id="272" r:id="rId5"/>
    <p:sldId id="257" r:id="rId6"/>
    <p:sldId id="258" r:id="rId7"/>
    <p:sldId id="263" r:id="rId8"/>
    <p:sldId id="264" r:id="rId9"/>
    <p:sldId id="270" r:id="rId10"/>
    <p:sldId id="262" r:id="rId11"/>
    <p:sldId id="274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2" autoAdjust="0"/>
    <p:restoredTop sz="94630" autoAdjust="0"/>
  </p:normalViewPr>
  <p:slideViewPr>
    <p:cSldViewPr snapToGrid="0" snapToObjects="1">
      <p:cViewPr varScale="1">
        <p:scale>
          <a:sx n="67" d="100"/>
          <a:sy n="67" d="100"/>
        </p:scale>
        <p:origin x="-11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3DF6-E6F2-BA4E-ACA9-B84002001A2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013D-FD88-714D-B4F1-AB22ACD53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3DF6-E6F2-BA4E-ACA9-B84002001A2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013D-FD88-714D-B4F1-AB22ACD53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3DF6-E6F2-BA4E-ACA9-B84002001A2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013D-FD88-714D-B4F1-AB22ACD53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3DF6-E6F2-BA4E-ACA9-B84002001A2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013D-FD88-714D-B4F1-AB22ACD53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3DF6-E6F2-BA4E-ACA9-B84002001A2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013D-FD88-714D-B4F1-AB22ACD53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3DF6-E6F2-BA4E-ACA9-B84002001A2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013D-FD88-714D-B4F1-AB22ACD53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3DF6-E6F2-BA4E-ACA9-B84002001A2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013D-FD88-714D-B4F1-AB22ACD53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3DF6-E6F2-BA4E-ACA9-B84002001A2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013D-FD88-714D-B4F1-AB22ACD53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3DF6-E6F2-BA4E-ACA9-B84002001A2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013D-FD88-714D-B4F1-AB22ACD53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3DF6-E6F2-BA4E-ACA9-B84002001A2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013D-FD88-714D-B4F1-AB22ACD53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3DF6-E6F2-BA4E-ACA9-B84002001A2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D013D-FD88-714D-B4F1-AB22ACD53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23DF6-E6F2-BA4E-ACA9-B84002001A29}" type="datetimeFigureOut">
              <a:rPr lang="en-US" smtClean="0"/>
              <a:pPr/>
              <a:t>3/16/2012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D013D-FD88-714D-B4F1-AB22ACD53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2434"/>
            <a:ext cx="5279385" cy="2208426"/>
          </a:xfrm>
        </p:spPr>
        <p:txBody>
          <a:bodyPr/>
          <a:lstStyle/>
          <a:p>
            <a:r>
              <a:rPr lang="en-US" dirty="0" smtClean="0">
                <a:cs typeface="Gill Sans"/>
              </a:rPr>
              <a:t>A Friendly Introduction to Microfinance</a:t>
            </a:r>
            <a:endParaRPr lang="en-US" dirty="0">
              <a:cs typeface="Gill San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5772" y="2910860"/>
            <a:ext cx="3963491" cy="542219"/>
          </a:xfrm>
        </p:spPr>
        <p:txBody>
          <a:bodyPr>
            <a:normAutofit/>
          </a:bodyPr>
          <a:lstStyle/>
          <a:p>
            <a:r>
              <a:rPr lang="en-US" sz="2000" i="1" dirty="0"/>
              <a:t>w</a:t>
            </a:r>
            <a:r>
              <a:rPr lang="en-US" sz="2000" i="1" dirty="0" smtClean="0"/>
              <a:t>ith Sanghmitra Gautam</a:t>
            </a:r>
            <a:endParaRPr lang="en-US" sz="2000" i="1" dirty="0"/>
          </a:p>
        </p:txBody>
      </p:sp>
      <p:pic>
        <p:nvPicPr>
          <p:cNvPr id="4" name="Picture 3" descr="gb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816" y="3250057"/>
            <a:ext cx="7632447" cy="2981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a2.sphotos.ak.fbcdn.net/hphotos-ak-snc6/249390_239955726026862_140142072674895_750246_736388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3703" r="740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7144" y="1885965"/>
            <a:ext cx="854394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Loans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for income generating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activities</a:t>
            </a:r>
            <a:endParaRPr lang="en-US" sz="3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Small scale investment in machinery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Livestock  (e.g. dairy farming)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Cash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loans to smooth Household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consumption</a:t>
            </a:r>
            <a:endParaRPr lang="en-US" sz="3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Seasonal liquidity constraints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Micro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Insurance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Micro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Savings 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57250" y="400050"/>
            <a:ext cx="725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Many Faces of Microfinance 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a2.sphotos.ak.fbcdn.net/hphotos-ak-snc6/249390_239955726026862_140142072674895_750246_736388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3703" r="740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7144" y="2586077"/>
            <a:ext cx="85439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Recent  Developments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M-</a:t>
            </a:r>
            <a:r>
              <a:rPr lang="en-US" sz="32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Pesa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in Kenya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Loans to urban poor (Developed Countries) </a:t>
            </a:r>
          </a:p>
          <a:p>
            <a:pPr>
              <a:buNone/>
            </a:pPr>
            <a:endParaRPr lang="en-US" sz="3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Loans for health infrastructure – Clean water and sanitation 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57250" y="400050"/>
            <a:ext cx="7258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Many Faces of Microfinance 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BDAAkGBwgHBgkIBwgKCgkLDRYPDQwMDRsUFRAWIB0iIiAdHx8kKDQsJCYxJx8fLT0tMTU3Ojo6Iys/RD84QzQ5Ojf/2wBDAQoKCg0MDRoPDxo3JR8lNzc3Nzc3Nzc3Nzc3Nzc3Nzc3Nzc3Nzc3Nzc3Nzc3Nzc3Nzc3Nzc3Nzc3Nzc3Nzc3Nzf/wAARCACTALEDASIAAhEBAxEB/8QAGwAAAgMBAQEAAAAAAAAAAAAABAUAAwYHAgH/xAA6EAACAQMDAwIEBAQFBAMBAAABAgMABBEFEiExQVETIgZhcYEUMpGhI0JSsRXB0eHwBxYzYiQl8XL/xAAZAQEAAwEBAAAAAAAAAAAAAAAAAQIDBAX/xAAcEQEAAwEBAQEBAAAAAAAAAAAAAQIRAwQSMSH/2gAMAwEAAhEDEQA/AOIIzKQR1FGIy3PsbAb50IpBr2FbIxwQcigLS3mt3zg4xnNMdPuWLgE0Fb3p4jnHyzii12IpcHGelA4Wbd3+VDzwbozIQMcn71RZMXlK5465o6ST1E2D8mMCgBtPbJtzkZ5+ZrS2Tn1o3f8ALx88UgtIiJuF6PxTqJ12cHPNBpI9QjyyA8DGMV8lvIGhwvubPQ+aR78ICT7sYJHWvn4hWfauQMeaDT2UqCHJOOBnPT7USQkyY6q1ZaG8CMBkfOnVhdI6GLd7uooGFt/8eba5yuM0Xd6fa36YlQE44YdRSp7pJIZsnDKpGO4OKG03XN9+9nK2xlAAJ4yaAHVPhy4tiZLYeqgycDgikM0LgtHMjIw6hhg10eO+SWPdkZBwcUPe2dlfKPXTLZ4deDQctutMVweOteFthAgAHStnqOky2rbyu+A/zr/L9aSXcaMMKOaBNKkZAXoa8wkQttxkUzFkjxk499L3i9IktQV3ZDe4CgLorIApHPmiLq5j2sFOcUECbk5TjBoJ6I81Kt9B/wCqpQJwSDREcgYgHA+tHahos1vH6sQLxjqB1FKeRQOBbiaPOM8ZBWr7SD1oijZJHQEZzSq1upIuFY8mn2nzxjDMcHx5oKQJbXAPc4wDTeJ42hVT/KOPrX2WCO4QSPgN/KBS6XfG5jIIAHBH96BjCwSQNjpmvUsuwlRgc5GKSPcyRMCzEL8+hr2LsHOWGT8+1A7aYbQGIAx1zVUUgYkjOBSX8Z6blAcjHmvS36qTl8ZHagdeuFHI4FFW2pNCwfOR58Vm5NTVSRuBAHWl8urOSREuB5NBpPijXbqBoWtJAhlB3sMHOCP9aXaTqbT385lkYiQhkctypxSW5uZLz00fJKZ/eqU3pIFRiGzjig3+n63NbSgbj4ZWPWtJZavHdKAOCTyviuWRveudkYYuDjk4zj60Vpuq3On3DpcgqxOTu65z4oOzWNzGybH/AC9Oehpdqvw5Bcn1LJ1il67D+U/esjZ/EqKAJMj54prbfFETDAcEjpzQepPh3UIVbKK//wDL0gvdOniEhuIWVV6kjpWnHxTkchQv6ihdW1W3vLCaJBjevIzxmg5xeW0iTuYwdp64rxYyenuVhjPY1oZov4bFcZx0xSRLN5GZ3JBzxQW7qlefwcn9RqUGswFQqQKRapoAn3S2wCSddvZq6hJp0Ug5gX70KdDgbLEYHyoOKTQyW8hjmUo69VNekmO9Sztx867LL8NWjLu2qSfFKtS+CbG5QkRGJ+zxYU5/t+1BlLG8Dp1ycdzTFIEnX3gAn+bxSjVfh3UNGLTw5mt05ZlHKj/2H+YovR75JwAWAbHeg93ejNIGCyceMUkudHuYXwkgI+fFa+WQRx73YYHOO1Z7UNSF1bzG0KrhguP5m8/SgTzWrxjdLcRqfGeaDc+7g5FOYtNV853OzEAsRjHP+fmrLfS0uJ/w6NkRsBM4PK9T9/HFAqitZJbaS4UrtjGSD1NG6fpEd1AzvPsfGVA5HzzR+o2FvbyTlBti2DGAQHOOMr5qnSNKmuiHUKkTce5yrdOQMdfvQJEBA9TOOwHk0dZW5AWd0O04wxXIP381orj4bX1NsjAg9PSIycefFPNLs7ePTyBCpQAhkbjGByD9eaDJIAjb1Oc8jA6nt96Z6fDbajZuLuNJmUlTu4ZcHse1UahHIlq7fhmjgt7ptsq4yID+UAd8ZBqh3n0T8NLKuUvFZlAOcHOCPr0P3NAVe/DKy2zTaPPK7r1gkcE/Y0La6JJgevN6Z77F5rQaTfWd0VETMJODsDDnzT240n8dAs0LqLhRnHZv96DIJpwjKj1ZZCAeXPWr2RVhKqvQc0Z6bxuUlUgqSCPFUsULNg0C+Nzk5Hyoe4Q7hs4FFyxsVZ4zxVLo0iEnqBQD7JPl+tSvuySpQdQt7veMqx9o4Bol5/ZgjoMjPes3Bdh2yWO4kADz4+/WmU02Qm5h+UnJ856UDNGYody0UqqQABnA5NJLi+EFtHGg/iyMFA+XemFvNuWOMHk8nHgUEntkkbcF5+VYb4u+GbWENe2cbRyEnKwnGTnrjpXRyvRhz8qz/wAWFIrFZZEYxGQJIADxngdOnOKDlenQR3ertb3905toyS+WwSOmP3pjNY//AGi2FkiXAQ7lkRBhB2DN9Kn4ez1G3uZJ4pYrqFjGGiB2AZwuTzn61RosmoWok02LYDMS7HdjJxjHjsfuaD1dJNZASSAwRmQhixBPPfj6V4027Uyos1u4kJC+onDk9z4IpnIjyJE0iZ2Al+eSf7irotMgNrJdRKYyAFU5YuB0Ax15z0oKb/R57q5e2hlgYL1nBJH6dj081b+MfS9PeKbSI/xcLbhPGoZW44Jx4/yFNbCaTSJFjVCY9w4YcKx6j/8Aa3Gj6hDqMJCjZIMbkI5H28Vw+v128/8AZrsJp8zPzLHaZrCyLDNdLE28kpIuCBgZbGOnb9aF07VxqGtXiQKYbeZiscqgNvwev0PX71sdY+FrK5tpmt41gkZhJlV4LgEZx0zz9xWQgaWzktblrd2ijkKXDRDLJwADt7gHOftV/J7OfqrtFr0mv6czQiNEjuFU7wdozx9/1H61idfsm0rUrO7Oz8Gw2bVYkp3OV7fbrW+eeC9i9L0hMGGe3XHbFJviC1ljit5o/wCJLExCocE7cE9D1PHf/eutQHbavFcQyPNp891bxgtEVgzuIGPaeo/3rx8P680awtI4kjkG3f23DGSB25pVD8UzmUKtsySq2QNu3Py54FVfCmn3MqXFpcRiOI8Fm6Kc/m/51oN1q9kt9Z/j7XIdPzDruWs0Y0LnjHHWmGg6zNo91PpmprgxOApIzvUjt8j1+9XaxYJDm4tgTbycqf6Se1AhUekzKORzQctwU3ALTB2jzjHuqiSOPBJHUd6Bf65qV99NfBqUDgTpG8Cq/wCaUnI6cf7DFMHvQ136YLMsSEkA85P/AO1hILzfdWab8RxrzR3+JlbO6kSQCWVmjXB5PTBoNE2ordXkB6JsJQk4yCcD9eT960WjXDNcSvwc4jTJ8daxclykGoWw4ZdgHB6YA4/vWo+HZ49ikH8sbStn/wBjQbJGEu3GcYzVdxAk0EkU6LJDIpV0cZDA9qD0273RySH8pwoyetMQ+4YHYAmg5Rr+mTaFqj2Nq0n+H30JIDMM7hwMEkcjilbLFBeSemJFY+za4wQR1J++evmupfEWlR6zps1o5CS/mhkx/wCNx0P+R+tcdvTcxai0EyYvRIVlBP8AMccE+KDRx3vpwuZVMrcE8g5Oec0+0BFn0aS9kEUkAY7lZstt7+PNLNL022F1daazq91FGGUuMbuTuwPAI6/Omel6ZBpT7VcxwswLKG3IT9DQHTWEclu6eqPWbkZyWz1+p6UPp96xvSlvIUu4T7kDZ3+SM9R5HamNxbgOIxMwUODEQMbD1x4P+lJdWtGuX2RbpJ9xCkcFm7EVl1516VyyJjXQLXU1ntImkXDSBlwD/Nx+3I5pPc6VbRTzXFnqISaTJPqkbM+fI/esZrWtXWgWVtbWBQXNsyendZ3PkfmPOcg45+ZFNLb400/UY0g1CC207UyuUu4//HL5DoR7D15ryuPgtwmenK2avPab1ES3raVpss5khSZUDlgRtckj3A9x86X69cm/022vYWaPfGsowcgZHn9aaanYW2vafdWr3WJGXKk4JVhggDAAIyPJFZAXVzo8dtp18FktT7I50P7Edcj79a9Tl1+4yf2GdZ2NZ2KQHX/UvIlIM2+QAZ3c845HXnmupS21sqCWFQCsRCOT/Lu6Z74wOa5tq9ldmSO7tbSdtxJDbCWBBwQR1rV2Os2klhAHLLc4XfDgl8AfsP71ssD+M4UfVNNeKQPNHE25gc7gCOuOnU1r9Alhu9J9GcBuNrKeoHmuV2l4Z9Vnmk3AtI3Lt+QE8D7VtNAvG9V0iyxY8jyKAbWLQ219JCvVD18jqDS+eTAG41rvi6yLQW93+VgNj/Mdv+fOsjcRCYYUjigp3p86lV/gJP6zUoMpE2xwx7VdFMy7URgPd1IzjP1oy50lkA2HLkZ20veKSBsSIykdiKA66u5TcxsXBKgjI71qPhvUBFCVckgWqc5+v+lYkkEu2OcdKYWd0YjCAOGAU89s/wC9B1e0lCQWyKRkgFh5pzaTeoTxgHzWM0y7M0EBDYO0DitNYl19M7vb3BoG8qk+7HNcw/6m6R6d5b6pbqR62Ul28e4chv0H7CuqxlWQ569az/xVYNf6PPFDhpU/iRg9Nw5A/v8ArQYD4Gvmhlvb+VDc3MUY90smPYx5PfPT9K0VvINX0941YRzzO/APCkcDPjOP0rEadDvu2ubWZo4ZMowBxjJ6Y8Zwa0OkX0kOtxRzsYI+Wmxwcef3FBo7q5murB19B47iGMbYWIJ3DwehoC+1K31EhtNkbgESNkptbHI8/wDMUxO55HmtFwGwZVkPYdPvjFLktkgjGPTjLhyQ38p856ZoMxboy6vbwXs+wvLgkMSFXnv48+K1Gp6O8yK8ejpNJGm0SIykTqT5PIYDkE9ckd+EmtJbq0d3GN+xikhAGUI8/LvmtL8H6wtzNJAkgAaIMiAcDHB+vmiIjCeztJ9NsTcx38kEFoudkqZIHQ7gOf0pfqQbUIJrsem7xN60f9C85IB7ZwM56UZ8WX72PxlLKbcS272qrMrbgg3ZwWwD+h+lBQ29tp34K4lLGz1BXikhHA3A9ueFZW7dKjI3TBtt8TWguYJJt8O2Fkd5MqWGQRjPU9aXq0Gv67Pc6VJ+DUIBJ7cmTJ646CnI1HTdH1a3jjlc2LWwDKcyKpBIXOfPHy4rzcX9iltcvHYRJcS7lt5EUK5Y8gAjtxz2GDUpZHU9Jm0+I3frKyF9pzwcn/hp58K6mokR2YBjwcmrNb0tW+HUvLrdujQMUQnajEgHPkkHrTD4c+F9NuERxuJYbsqxGMnpQNfiLVY7jSlgRg2SD+lZa3BJK+av1IJDeSRrkojlVPyBocyBSMUBPoipVH4g/OpQCTWkzSCVRnFfb2AXdvtuY8Y5DDqK0EqJBGOOfFAO4lYKwAFBhry3a1mKHkEe046ivkT4aEk4Cnr961uo2EV0THjC9iOoNZa9tZbOURScqD7WHQigfaHqUkbNEzg5kBx8q6PpM6Som7BXHOa47byiCV9x5xkYrfaLqIksIJASWwM47UHQbaUrnI47VVqTMLOSaIfxUXeB/VihtNu4riBZFfJHUUwV0LA9GPFBwqfVIn1Fmt8x2n4gzKjDjOc4+hp4Lib4itXuIFSK5jYqZGwqhP5dvct+1Ha78AXKzG906USO0hklikwO+fbxj7GkWuSzaNqjG2YLFMd5tyMYP0oN3omnnRbB/wDELpbgXTKxZlIdWI7cnj+1Ib7ff6jLaadIPWRvUj9TADcHGB3J/brQUWvwfEUUdnrMpjIJeJYhtWNwDtbnr1Pf7UJYyabb3Mzax6clzE/5j+VgO6/tQHS67p2mS2ihGe5t0a3nG3ptzjJ6E8np4pZaagdMuItQs0eL1pnOx4SIkUnKlTx9OtMbZRLqk+p28CxQy7dqFRu4Az8sn5U6165bTPgqeCYJ6l22xF4zkn/IUATPNdazDcxX2P8AEreRi12mRCQOVwMAjB4/XmkDwI6H8c8si2m5EESbkKKcMw8djz4FOv8At6x/7JZpub1QZYmD7sHAyv3A6ecUvsJbvT9Jubd7IfkKM7MMc8dqA+0+K7KxEcOm2skzkAOTwoHg5HPHypRNp95qGoNdQTJEiyF4lXPtycnFWaVpqRxAsOT0OadW6GHoMAePNA6ltJNX0a6slYJNLGAgJ9u4dM/cUp0jVZtLdrO4ikjuYwVaNgeceD3HzpzpOox2pMkzqAB1Irxe3FvfQT3MgCBvcg78CgS3OLiRpCvLEkmh5olVcjrR0m1UAXB+dC3G30855oBMVK+bqlAReXu2T3HNLLi5MzgxE4HigbjU0uDjbyaP0gR494wT5oC7O5VwUbk45pDrErSOEI9m7rinMtmHmaRJCv0pXNAzz+mcnnrQKrq3kgZBKDgj2t2IozTdVktDg5KjjinMaBoGS7QGJRjmg5tEhuP4mnuyL3D8igcaRrioxeNhyORnmt1p2qrdW0citg57nkVxi5tbrT5QXXGT7XXoad6Brz28oV5MDuD3oO0YEjA59pXmsz8VfDkWr2cTToN9vKp3KMEoeq/2q7S9bSRFDMCceadw3UczdQR3GaDPN8H6KIHjFhCAy8MB7gfketK9X/6f2d2rmzJt2A9gX8vTuP8AStvO8Sr1APjNL5NUjiJQgE56CgxsEWoaR6aatbCW2hU++3BdTgcZHUfbNJ9WvE16SFZVeKC3G1Fd8sAe58k8Ct7faphSPSTYR7tz9vpXOtegSDWFa3ZTDcKJBg8ZHBxQNrCO0tnXbuPXoSQo+Wen2r3cw+tbzsejHOD1POaFimgiiX1WHA6A1Rc6xt9tuCT05Gc0DCIxQLlmA2jGM9KrutZgjjCW6+q/ypDJBf3hBEUm1v6/YB/nRlnp72gzMQWJ4UdBQerRbrUJt85IQHhewo24bZMFVjtHBOe1FQAKBzye1R7ZfU93INBS8++VI4efNWzw+4bh2rxLB+GlWSPgVeJRKc5yaCj0B4qUTipQYy0tFLKcc00lgaPayUBpD+rKeenWtAwjdMZ5FAPCGK8nFW26wiYNIMfPFeVXa2ScjNerho9nBoPmpPE6lI+h8Chbe59ELEOFHigLq7UShd+PlR6WJkh9UNQGotpdwut1hkPY0mn+HD6xa0uRsPIDLyKJELBSue9G2xONuT+tAvjh1Oz2CCZZCOoJI4p/Ya/PGAhik3nvjH70LMnpjeCc+a+RnALMTQMLrVNQdcryTn276XNPqyv6yemD05kP+lW2s6gkN0+dX3ODEGVs85wKAUWmpXBHrzIAw7ZP+lKtR06cTKJbpSIl2qoBGMnJrQHUgqLuH5Rik9/K053ke0mgrtbdGX3ruA7gdaeaVbwbcxxKB5xQelsgXaPdkd6Mgdo3MeMDOaAnUYlADg4I7UskV3bceaZS/wASPnmgw+07TQLnllS5G7hfGabRXCFeWGcUv1NBIFK8GlyO4fG4mgbz3QlOzrzjNWwRiPkGgLRQW+pphIyonB5xQXbl81KX+sfnUoM7oHV6ZysQ5wccVKlBVBI5Y5Y1Xcu3PuNSpQJclr8BuRurYKSsKhTgVKlAKSfUomzA9U8VKlAwulBjGR2rwyL6A4FSpQDuoEYwMV4kdlj4OKlSgXzuzFdxzTC6RRpoIA6VKlAp+H5Ha7YFiQD0rRrzOc1KlAUvQ0vm/PUqUA13+X7UFZgF2J5qVKAu3GCcV6LEvgnipUoPWKlSpQf/2Q=="/>
          <p:cNvSpPr>
            <a:spLocks noChangeAspect="1" noChangeArrowheads="1"/>
          </p:cNvSpPr>
          <p:nvPr/>
        </p:nvSpPr>
        <p:spPr bwMode="auto">
          <a:xfrm>
            <a:off x="63500" y="-633413"/>
            <a:ext cx="1562100" cy="1304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jpeg;base64,/9j/4AAQSkZJRgABAQAAAQABAAD/2wBDAAkGBwgHBgkIBwgKCgkLDRYPDQwMDRsUFRAWIB0iIiAdHx8kKDQsJCYxJx8fLT0tMTU3Ojo6Iys/RD84QzQ5Ojf/2wBDAQoKCg0MDRoPDxo3JR8lNzc3Nzc3Nzc3Nzc3Nzc3Nzc3Nzc3Nzc3Nzc3Nzc3Nzc3Nzc3Nzc3Nzc3Nzc3Nzc3Nzf/wAARCACTALEDASIAAhEBAxEB/8QAGwAAAgMBAQEAAAAAAAAAAAAABAUAAwYHAgH/xAA6EAACAQMDAwIEBAQFBAMBAAABAgMABBEFEiExQVETIgZhcYEUMpGhI0JSsRXB0eHwBxYzYiQl8XL/xAAZAQEAAwEBAAAAAAAAAAAAAAAAAQIDBAX/xAAcEQEAAwEBAQEBAAAAAAAAAAAAAQIRAwQSMSH/2gAMAwEAAhEDEQA/AOIIzKQR1FGIy3PsbAb50IpBr2FbIxwQcigLS3mt3zg4xnNMdPuWLgE0Fb3p4jnHyzii12IpcHGelA4Wbd3+VDzwbozIQMcn71RZMXlK5465o6ST1E2D8mMCgBtPbJtzkZ5+ZrS2Tn1o3f8ALx88UgtIiJuF6PxTqJ12cHPNBpI9QjyyA8DGMV8lvIGhwvubPQ+aR78ICT7sYJHWvn4hWfauQMeaDT2UqCHJOOBnPT7USQkyY6q1ZaG8CMBkfOnVhdI6GLd7uooGFt/8eba5yuM0Xd6fa36YlQE44YdRSp7pJIZsnDKpGO4OKG03XN9+9nK2xlAAJ4yaAHVPhy4tiZLYeqgycDgikM0LgtHMjIw6hhg10eO+SWPdkZBwcUPe2dlfKPXTLZ4deDQctutMVweOteFthAgAHStnqOky2rbyu+A/zr/L9aSXcaMMKOaBNKkZAXoa8wkQttxkUzFkjxk499L3i9IktQV3ZDe4CgLorIApHPmiLq5j2sFOcUECbk5TjBoJ6I81Kt9B/wCqpQJwSDREcgYgHA+tHahos1vH6sQLxjqB1FKeRQOBbiaPOM8ZBWr7SD1oijZJHQEZzSq1upIuFY8mn2nzxjDMcHx5oKQJbXAPc4wDTeJ42hVT/KOPrX2WCO4QSPgN/KBS6XfG5jIIAHBH96BjCwSQNjpmvUsuwlRgc5GKSPcyRMCzEL8+hr2LsHOWGT8+1A7aYbQGIAx1zVUUgYkjOBSX8Z6blAcjHmvS36qTl8ZHagdeuFHI4FFW2pNCwfOR58Vm5NTVSRuBAHWl8urOSREuB5NBpPijXbqBoWtJAhlB3sMHOCP9aXaTqbT385lkYiQhkctypxSW5uZLz00fJKZ/eqU3pIFRiGzjig3+n63NbSgbj4ZWPWtJZavHdKAOCTyviuWRveudkYYuDjk4zj60Vpuq3On3DpcgqxOTu65z4oOzWNzGybH/AC9Oehpdqvw5Bcn1LJ1il67D+U/esjZ/EqKAJMj54prbfFETDAcEjpzQepPh3UIVbKK//wDL0gvdOniEhuIWVV6kjpWnHxTkchQv6ihdW1W3vLCaJBjevIzxmg5xeW0iTuYwdp64rxYyenuVhjPY1oZov4bFcZx0xSRLN5GZ3JBzxQW7qlefwcn9RqUGswFQqQKRapoAn3S2wCSddvZq6hJp0Ug5gX70KdDgbLEYHyoOKTQyW8hjmUo69VNekmO9Sztx867LL8NWjLu2qSfFKtS+CbG5QkRGJ+zxYU5/t+1BlLG8Dp1ycdzTFIEnX3gAn+bxSjVfh3UNGLTw5mt05ZlHKj/2H+YovR75JwAWAbHeg93ejNIGCyceMUkudHuYXwkgI+fFa+WQRx73YYHOO1Z7UNSF1bzG0KrhguP5m8/SgTzWrxjdLcRqfGeaDc+7g5FOYtNV853OzEAsRjHP+fmrLfS0uJ/w6NkRsBM4PK9T9/HFAqitZJbaS4UrtjGSD1NG6fpEd1AzvPsfGVA5HzzR+o2FvbyTlBti2DGAQHOOMr5qnSNKmuiHUKkTce5yrdOQMdfvQJEBA9TOOwHk0dZW5AWd0O04wxXIP381orj4bX1NsjAg9PSIycefFPNLs7ePTyBCpQAhkbjGByD9eaDJIAjb1Oc8jA6nt96Z6fDbajZuLuNJmUlTu4ZcHse1UahHIlq7fhmjgt7ptsq4yID+UAd8ZBqh3n0T8NLKuUvFZlAOcHOCPr0P3NAVe/DKy2zTaPPK7r1gkcE/Y0La6JJgevN6Z77F5rQaTfWd0VETMJODsDDnzT240n8dAs0LqLhRnHZv96DIJpwjKj1ZZCAeXPWr2RVhKqvQc0Z6bxuUlUgqSCPFUsULNg0C+Nzk5Hyoe4Q7hs4FFyxsVZ4zxVLo0iEnqBQD7JPl+tSvuySpQdQt7veMqx9o4Bol5/ZgjoMjPes3Bdh2yWO4kADz4+/WmU02Qm5h+UnJ856UDNGYody0UqqQABnA5NJLi+EFtHGg/iyMFA+XemFvNuWOMHk8nHgUEntkkbcF5+VYb4u+GbWENe2cbRyEnKwnGTnrjpXRyvRhz8qz/wAWFIrFZZEYxGQJIADxngdOnOKDlenQR3ertb3905toyS+WwSOmP3pjNY//AGi2FkiXAQ7lkRBhB2DN9Kn4ez1G3uZJ4pYrqFjGGiB2AZwuTzn61RosmoWok02LYDMS7HdjJxjHjsfuaD1dJNZASSAwRmQhixBPPfj6V4027Uyos1u4kJC+onDk9z4IpnIjyJE0iZ2Al+eSf7irotMgNrJdRKYyAFU5YuB0Ax15z0oKb/R57q5e2hlgYL1nBJH6dj081b+MfS9PeKbSI/xcLbhPGoZW44Jx4/yFNbCaTSJFjVCY9w4YcKx6j/8Aa3Gj6hDqMJCjZIMbkI5H28Vw+v128/8AZrsJp8zPzLHaZrCyLDNdLE28kpIuCBgZbGOnb9aF07VxqGtXiQKYbeZiscqgNvwev0PX71sdY+FrK5tpmt41gkZhJlV4LgEZx0zz9xWQgaWzktblrd2ijkKXDRDLJwADt7gHOftV/J7OfqrtFr0mv6czQiNEjuFU7wdozx9/1H61idfsm0rUrO7Oz8Gw2bVYkp3OV7fbrW+eeC9i9L0hMGGe3XHbFJviC1ljit5o/wCJLExCocE7cE9D1PHf/eutQHbavFcQyPNp891bxgtEVgzuIGPaeo/3rx8P680awtI4kjkG3f23DGSB25pVD8UzmUKtsySq2QNu3Py54FVfCmn3MqXFpcRiOI8Fm6Kc/m/51oN1q9kt9Z/j7XIdPzDruWs0Y0LnjHHWmGg6zNo91PpmprgxOApIzvUjt8j1+9XaxYJDm4tgTbycqf6Se1AhUekzKORzQctwU3ALTB2jzjHuqiSOPBJHUd6Bf65qV99NfBqUDgTpG8Cq/wCaUnI6cf7DFMHvQ136YLMsSEkA85P/AO1hILzfdWab8RxrzR3+JlbO6kSQCWVmjXB5PTBoNE2ordXkB6JsJQk4yCcD9eT960WjXDNcSvwc4jTJ8daxclykGoWw4ZdgHB6YA4/vWo+HZ49ikH8sbStn/wBjQbJGEu3GcYzVdxAk0EkU6LJDIpV0cZDA9qD0273RySH8pwoyetMQ+4YHYAmg5Rr+mTaFqj2Nq0n+H30JIDMM7hwMEkcjilbLFBeSemJFY+za4wQR1J++evmupfEWlR6zps1o5CS/mhkx/wCNx0P+R+tcdvTcxai0EyYvRIVlBP8AMccE+KDRx3vpwuZVMrcE8g5Oec0+0BFn0aS9kEUkAY7lZstt7+PNLNL022F1daazq91FGGUuMbuTuwPAI6/Omel6ZBpT7VcxwswLKG3IT9DQHTWEclu6eqPWbkZyWz1+p6UPp96xvSlvIUu4T7kDZ3+SM9R5HamNxbgOIxMwUODEQMbD1x4P+lJdWtGuX2RbpJ9xCkcFm7EVl1516VyyJjXQLXU1ntImkXDSBlwD/Nx+3I5pPc6VbRTzXFnqISaTJPqkbM+fI/esZrWtXWgWVtbWBQXNsyendZ3PkfmPOcg45+ZFNLb400/UY0g1CC207UyuUu4//HL5DoR7D15ryuPgtwmenK2avPab1ES3raVpss5khSZUDlgRtckj3A9x86X69cm/022vYWaPfGsowcgZHn9aaanYW2vafdWr3WJGXKk4JVhggDAAIyPJFZAXVzo8dtp18FktT7I50P7Edcj79a9Tl1+4yf2GdZ2NZ2KQHX/UvIlIM2+QAZ3c845HXnmupS21sqCWFQCsRCOT/Lu6Z74wOa5tq9ldmSO7tbSdtxJDbCWBBwQR1rV2Os2klhAHLLc4XfDgl8AfsP71ssD+M4UfVNNeKQPNHE25gc7gCOuOnU1r9Alhu9J9GcBuNrKeoHmuV2l4Z9Vnmk3AtI3Lt+QE8D7VtNAvG9V0iyxY8jyKAbWLQ219JCvVD18jqDS+eTAG41rvi6yLQW93+VgNj/Mdv+fOsjcRCYYUjigp3p86lV/gJP6zUoMpE2xwx7VdFMy7URgPd1IzjP1oy50lkA2HLkZ20veKSBsSIykdiKA66u5TcxsXBKgjI71qPhvUBFCVckgWqc5+v+lYkkEu2OcdKYWd0YjCAOGAU89s/wC9B1e0lCQWyKRkgFh5pzaTeoTxgHzWM0y7M0EBDYO0DitNYl19M7vb3BoG8qk+7HNcw/6m6R6d5b6pbqR62Ul28e4chv0H7CuqxlWQ569az/xVYNf6PPFDhpU/iRg9Nw5A/v8ArQYD4Gvmhlvb+VDc3MUY90smPYx5PfPT9K0VvINX0941YRzzO/APCkcDPjOP0rEadDvu2ubWZo4ZMowBxjJ6Y8Zwa0OkX0kOtxRzsYI+Wmxwcef3FBo7q5murB19B47iGMbYWIJ3DwehoC+1K31EhtNkbgESNkptbHI8/wDMUxO55HmtFwGwZVkPYdPvjFLktkgjGPTjLhyQ38p856ZoMxboy6vbwXs+wvLgkMSFXnv48+K1Gp6O8yK8ejpNJGm0SIykTqT5PIYDkE9ckd+EmtJbq0d3GN+xikhAGUI8/LvmtL8H6wtzNJAkgAaIMiAcDHB+vmiIjCeztJ9NsTcx38kEFoudkqZIHQ7gOf0pfqQbUIJrsem7xN60f9C85IB7ZwM56UZ8WX72PxlLKbcS272qrMrbgg3ZwWwD+h+lBQ29tp34K4lLGz1BXikhHA3A9ueFZW7dKjI3TBtt8TWguYJJt8O2Fkd5MqWGQRjPU9aXq0Gv67Pc6VJ+DUIBJ7cmTJ646CnI1HTdH1a3jjlc2LWwDKcyKpBIXOfPHy4rzcX9iltcvHYRJcS7lt5EUK5Y8gAjtxz2GDUpZHU9Jm0+I3frKyF9pzwcn/hp58K6mokR2YBjwcmrNb0tW+HUvLrdujQMUQnajEgHPkkHrTD4c+F9NuERxuJYbsqxGMnpQNfiLVY7jSlgRg2SD+lZa3BJK+av1IJDeSRrkojlVPyBocyBSMUBPoipVH4g/OpQCTWkzSCVRnFfb2AXdvtuY8Y5DDqK0EqJBGOOfFAO4lYKwAFBhry3a1mKHkEe046ivkT4aEk4Cnr961uo2EV0THjC9iOoNZa9tZbOURScqD7WHQigfaHqUkbNEzg5kBx8q6PpM6Som7BXHOa47byiCV9x5xkYrfaLqIksIJASWwM47UHQbaUrnI47VVqTMLOSaIfxUXeB/VihtNu4riBZFfJHUUwV0LA9GPFBwqfVIn1Fmt8x2n4gzKjDjOc4+hp4Lib4itXuIFSK5jYqZGwqhP5dvct+1Ha78AXKzG906USO0hklikwO+fbxj7GkWuSzaNqjG2YLFMd5tyMYP0oN3omnnRbB/wDELpbgXTKxZlIdWI7cnj+1Ib7ff6jLaadIPWRvUj9TADcHGB3J/brQUWvwfEUUdnrMpjIJeJYhtWNwDtbnr1Pf7UJYyabb3Mzax6clzE/5j+VgO6/tQHS67p2mS2ihGe5t0a3nG3ptzjJ6E8np4pZaagdMuItQs0eL1pnOx4SIkUnKlTx9OtMbZRLqk+p28CxQy7dqFRu4Az8sn5U6165bTPgqeCYJ6l22xF4zkn/IUATPNdazDcxX2P8AEreRi12mRCQOVwMAjB4/XmkDwI6H8c8si2m5EESbkKKcMw8djz4FOv8At6x/7JZpub1QZYmD7sHAyv3A6ecUvsJbvT9Jubd7IfkKM7MMc8dqA+0+K7KxEcOm2skzkAOTwoHg5HPHypRNp95qGoNdQTJEiyF4lXPtycnFWaVpqRxAsOT0OadW6GHoMAePNA6ltJNX0a6slYJNLGAgJ9u4dM/cUp0jVZtLdrO4ikjuYwVaNgeceD3HzpzpOox2pMkzqAB1Irxe3FvfQT3MgCBvcg78CgS3OLiRpCvLEkmh5olVcjrR0m1UAXB+dC3G30855oBMVK+bqlAReXu2T3HNLLi5MzgxE4HigbjU0uDjbyaP0gR494wT5oC7O5VwUbk45pDrErSOEI9m7rinMtmHmaRJCv0pXNAzz+mcnnrQKrq3kgZBKDgj2t2IozTdVktDg5KjjinMaBoGS7QGJRjmg5tEhuP4mnuyL3D8igcaRrioxeNhyORnmt1p2qrdW0citg57nkVxi5tbrT5QXXGT7XXoad6Brz28oV5MDuD3oO0YEjA59pXmsz8VfDkWr2cTToN9vKp3KMEoeq/2q7S9bSRFDMCceadw3UczdQR3GaDPN8H6KIHjFhCAy8MB7gfketK9X/6f2d2rmzJt2A9gX8vTuP8AStvO8Sr1APjNL5NUjiJQgE56CgxsEWoaR6aatbCW2hU++3BdTgcZHUfbNJ9WvE16SFZVeKC3G1Fd8sAe58k8Ct7faphSPSTYR7tz9vpXOtegSDWFa3ZTDcKJBg8ZHBxQNrCO0tnXbuPXoSQo+Wen2r3cw+tbzsejHOD1POaFimgiiX1WHA6A1Rc6xt9tuCT05Gc0DCIxQLlmA2jGM9KrutZgjjCW6+q/ypDJBf3hBEUm1v6/YB/nRlnp72gzMQWJ4UdBQerRbrUJt85IQHhewo24bZMFVjtHBOe1FQAKBzye1R7ZfU93INBS8++VI4efNWzw+4bh2rxLB+GlWSPgVeJRKc5yaCj0B4qUTipQYy0tFLKcc00lgaPayUBpD+rKeenWtAwjdMZ5FAPCGK8nFW26wiYNIMfPFeVXa2ScjNerho9nBoPmpPE6lI+h8Chbe59ELEOFHigLq7UShd+PlR6WJkh9UNQGotpdwut1hkPY0mn+HD6xa0uRsPIDLyKJELBSue9G2xONuT+tAvjh1Oz2CCZZCOoJI4p/Ya/PGAhik3nvjH70LMnpjeCc+a+RnALMTQMLrVNQdcryTn276XNPqyv6yemD05kP+lW2s6gkN0+dX3ODEGVs85wKAUWmpXBHrzIAw7ZP+lKtR06cTKJbpSIl2qoBGMnJrQHUgqLuH5Rik9/K053ke0mgrtbdGX3ruA7gdaeaVbwbcxxKB5xQelsgXaPdkd6Mgdo3MeMDOaAnUYlADg4I7UskV3bceaZS/wASPnmgw+07TQLnllS5G7hfGabRXCFeWGcUv1NBIFK8GlyO4fG4mgbz3QlOzrzjNWwRiPkGgLRQW+pphIyonB5xQXbl81KX+sfnUoM7oHV6ZysQ5wccVKlBVBI5Y5Y1Xcu3PuNSpQJclr8BuRurYKSsKhTgVKlAKSfUomzA9U8VKlAwulBjGR2rwyL6A4FSpQDuoEYwMV4kdlj4OKlSgXzuzFdxzTC6RRpoIA6VKlAp+H5Ha7YFiQD0rRrzOc1KlAUvQ0vm/PUqUA13+X7UFZgF2J5qVKAu3GCcV6LEvgnipUoPWKlSpQf/2Q=="/>
          <p:cNvSpPr>
            <a:spLocks noChangeAspect="1" noChangeArrowheads="1"/>
          </p:cNvSpPr>
          <p:nvPr/>
        </p:nvSpPr>
        <p:spPr bwMode="auto">
          <a:xfrm>
            <a:off x="63500" y="-633413"/>
            <a:ext cx="1562100" cy="1304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mf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749"/>
            <a:ext cx="9144000" cy="68837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25575" y="2943225"/>
            <a:ext cx="61864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THANK YOU </a:t>
            </a:r>
            <a:endParaRPr lang="en-GB" sz="6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BDAAkGBwgHBgkIBwgKCgkLDRYPDQwMDRsUFRAWIB0iIiAdHx8kKDQsJCYxJx8fLT0tMTU3Ojo6Iys/RD84QzQ5Ojf/2wBDAQoKCg0MDRoPDxo3JR8lNzc3Nzc3Nzc3Nzc3Nzc3Nzc3Nzc3Nzc3Nzc3Nzc3Nzc3Nzc3Nzc3Nzc3Nzc3Nzc3Nzf/wAARCACTALEDASIAAhEBAxEB/8QAGwAAAgMBAQEAAAAAAAAAAAAABAUAAwYHAgH/xAA6EAACAQMDAwIEBAQFBAMBAAABAgMABBEFEiExQVETIgZhcYEUMpGhI0JSsRXB0eHwBxYzYiQl8XL/xAAZAQEAAwEBAAAAAAAAAAAAAAAAAQIDBAX/xAAcEQEAAwEBAQEBAAAAAAAAAAAAAQIRAwQSMSH/2gAMAwEAAhEDEQA/AOIIzKQR1FGIy3PsbAb50IpBr2FbIxwQcigLS3mt3zg4xnNMdPuWLgE0Fb3p4jnHyzii12IpcHGelA4Wbd3+VDzwbozIQMcn71RZMXlK5465o6ST1E2D8mMCgBtPbJtzkZ5+ZrS2Tn1o3f8ALx88UgtIiJuF6PxTqJ12cHPNBpI9QjyyA8DGMV8lvIGhwvubPQ+aR78ICT7sYJHWvn4hWfauQMeaDT2UqCHJOOBnPT7USQkyY6q1ZaG8CMBkfOnVhdI6GLd7uooGFt/8eba5yuM0Xd6fa36YlQE44YdRSp7pJIZsnDKpGO4OKG03XN9+9nK2xlAAJ4yaAHVPhy4tiZLYeqgycDgikM0LgtHMjIw6hhg10eO+SWPdkZBwcUPe2dlfKPXTLZ4deDQctutMVweOteFthAgAHStnqOky2rbyu+A/zr/L9aSXcaMMKOaBNKkZAXoa8wkQttxkUzFkjxk499L3i9IktQV3ZDe4CgLorIApHPmiLq5j2sFOcUECbk5TjBoJ6I81Kt9B/wCqpQJwSDREcgYgHA+tHahos1vH6sQLxjqB1FKeRQOBbiaPOM8ZBWr7SD1oijZJHQEZzSq1upIuFY8mn2nzxjDMcHx5oKQJbXAPc4wDTeJ42hVT/KOPrX2WCO4QSPgN/KBS6XfG5jIIAHBH96BjCwSQNjpmvUsuwlRgc5GKSPcyRMCzEL8+hr2LsHOWGT8+1A7aYbQGIAx1zVUUgYkjOBSX8Z6blAcjHmvS36qTl8ZHagdeuFHI4FFW2pNCwfOR58Vm5NTVSRuBAHWl8urOSREuB5NBpPijXbqBoWtJAhlB3sMHOCP9aXaTqbT385lkYiQhkctypxSW5uZLz00fJKZ/eqU3pIFRiGzjig3+n63NbSgbj4ZWPWtJZavHdKAOCTyviuWRveudkYYuDjk4zj60Vpuq3On3DpcgqxOTu65z4oOzWNzGybH/AC9Oehpdqvw5Bcn1LJ1il67D+U/esjZ/EqKAJMj54prbfFETDAcEjpzQepPh3UIVbKK//wDL0gvdOniEhuIWVV6kjpWnHxTkchQv6ihdW1W3vLCaJBjevIzxmg5xeW0iTuYwdp64rxYyenuVhjPY1oZov4bFcZx0xSRLN5GZ3JBzxQW7qlefwcn9RqUGswFQqQKRapoAn3S2wCSddvZq6hJp0Ug5gX70KdDgbLEYHyoOKTQyW8hjmUo69VNekmO9Sztx867LL8NWjLu2qSfFKtS+CbG5QkRGJ+zxYU5/t+1BlLG8Dp1ycdzTFIEnX3gAn+bxSjVfh3UNGLTw5mt05ZlHKj/2H+YovR75JwAWAbHeg93ejNIGCyceMUkudHuYXwkgI+fFa+WQRx73YYHOO1Z7UNSF1bzG0KrhguP5m8/SgTzWrxjdLcRqfGeaDc+7g5FOYtNV853OzEAsRjHP+fmrLfS0uJ/w6NkRsBM4PK9T9/HFAqitZJbaS4UrtjGSD1NG6fpEd1AzvPsfGVA5HzzR+o2FvbyTlBti2DGAQHOOMr5qnSNKmuiHUKkTce5yrdOQMdfvQJEBA9TOOwHk0dZW5AWd0O04wxXIP381orj4bX1NsjAg9PSIycefFPNLs7ePTyBCpQAhkbjGByD9eaDJIAjb1Oc8jA6nt96Z6fDbajZuLuNJmUlTu4ZcHse1UahHIlq7fhmjgt7ptsq4yID+UAd8ZBqh3n0T8NLKuUvFZlAOcHOCPr0P3NAVe/DKy2zTaPPK7r1gkcE/Y0La6JJgevN6Z77F5rQaTfWd0VETMJODsDDnzT240n8dAs0LqLhRnHZv96DIJpwjKj1ZZCAeXPWr2RVhKqvQc0Z6bxuUlUgqSCPFUsULNg0C+Nzk5Hyoe4Q7hs4FFyxsVZ4zxVLo0iEnqBQD7JPl+tSvuySpQdQt7veMqx9o4Bol5/ZgjoMjPes3Bdh2yWO4kADz4+/WmU02Qm5h+UnJ856UDNGYody0UqqQABnA5NJLi+EFtHGg/iyMFA+XemFvNuWOMHk8nHgUEntkkbcF5+VYb4u+GbWENe2cbRyEnKwnGTnrjpXRyvRhz8qz/wAWFIrFZZEYxGQJIADxngdOnOKDlenQR3ertb3905toyS+WwSOmP3pjNY//AGi2FkiXAQ7lkRBhB2DN9Kn4ez1G3uZJ4pYrqFjGGiB2AZwuTzn61RosmoWok02LYDMS7HdjJxjHjsfuaD1dJNZASSAwRmQhixBPPfj6V4027Uyos1u4kJC+onDk9z4IpnIjyJE0iZ2Al+eSf7irotMgNrJdRKYyAFU5YuB0Ax15z0oKb/R57q5e2hlgYL1nBJH6dj081b+MfS9PeKbSI/xcLbhPGoZW44Jx4/yFNbCaTSJFjVCY9w4YcKx6j/8Aa3Gj6hDqMJCjZIMbkI5H28Vw+v128/8AZrsJp8zPzLHaZrCyLDNdLE28kpIuCBgZbGOnb9aF07VxqGtXiQKYbeZiscqgNvwev0PX71sdY+FrK5tpmt41gkZhJlV4LgEZx0zz9xWQgaWzktblrd2ijkKXDRDLJwADt7gHOftV/J7OfqrtFr0mv6czQiNEjuFU7wdozx9/1H61idfsm0rUrO7Oz8Gw2bVYkp3OV7fbrW+eeC9i9L0hMGGe3XHbFJviC1ljit5o/wCJLExCocE7cE9D1PHf/eutQHbavFcQyPNp891bxgtEVgzuIGPaeo/3rx8P680awtI4kjkG3f23DGSB25pVD8UzmUKtsySq2QNu3Py54FVfCmn3MqXFpcRiOI8Fm6Kc/m/51oN1q9kt9Z/j7XIdPzDruWs0Y0LnjHHWmGg6zNo91PpmprgxOApIzvUjt8j1+9XaxYJDm4tgTbycqf6Se1AhUekzKORzQctwU3ALTB2jzjHuqiSOPBJHUd6Bf65qV99NfBqUDgTpG8Cq/wCaUnI6cf7DFMHvQ136YLMsSEkA85P/AO1hILzfdWab8RxrzR3+JlbO6kSQCWVmjXB5PTBoNE2ordXkB6JsJQk4yCcD9eT960WjXDNcSvwc4jTJ8daxclykGoWw4ZdgHB6YA4/vWo+HZ49ikH8sbStn/wBjQbJGEu3GcYzVdxAk0EkU6LJDIpV0cZDA9qD0273RySH8pwoyetMQ+4YHYAmg5Rr+mTaFqj2Nq0n+H30JIDMM7hwMEkcjilbLFBeSemJFY+za4wQR1J++evmupfEWlR6zps1o5CS/mhkx/wCNx0P+R+tcdvTcxai0EyYvRIVlBP8AMccE+KDRx3vpwuZVMrcE8g5Oec0+0BFn0aS9kEUkAY7lZstt7+PNLNL022F1daazq91FGGUuMbuTuwPAI6/Omel6ZBpT7VcxwswLKG3IT9DQHTWEclu6eqPWbkZyWz1+p6UPp96xvSlvIUu4T7kDZ3+SM9R5HamNxbgOIxMwUODEQMbD1x4P+lJdWtGuX2RbpJ9xCkcFm7EVl1516VyyJjXQLXU1ntImkXDSBlwD/Nx+3I5pPc6VbRTzXFnqISaTJPqkbM+fI/esZrWtXWgWVtbWBQXNsyendZ3PkfmPOcg45+ZFNLb400/UY0g1CC207UyuUu4//HL5DoR7D15ryuPgtwmenK2avPab1ES3raVpss5khSZUDlgRtckj3A9x86X69cm/022vYWaPfGsowcgZHn9aaanYW2vafdWr3WJGXKk4JVhggDAAIyPJFZAXVzo8dtp18FktT7I50P7Edcj79a9Tl1+4yf2GdZ2NZ2KQHX/UvIlIM2+QAZ3c845HXnmupS21sqCWFQCsRCOT/Lu6Z74wOa5tq9ldmSO7tbSdtxJDbCWBBwQR1rV2Os2klhAHLLc4XfDgl8AfsP71ssD+M4UfVNNeKQPNHE25gc7gCOuOnU1r9Alhu9J9GcBuNrKeoHmuV2l4Z9Vnmk3AtI3Lt+QE8D7VtNAvG9V0iyxY8jyKAbWLQ219JCvVD18jqDS+eTAG41rvi6yLQW93+VgNj/Mdv+fOsjcRCYYUjigp3p86lV/gJP6zUoMpE2xwx7VdFMy7URgPd1IzjP1oy50lkA2HLkZ20veKSBsSIykdiKA66u5TcxsXBKgjI71qPhvUBFCVckgWqc5+v+lYkkEu2OcdKYWd0YjCAOGAU89s/wC9B1e0lCQWyKRkgFh5pzaTeoTxgHzWM0y7M0EBDYO0DitNYl19M7vb3BoG8qk+7HNcw/6m6R6d5b6pbqR62Ul28e4chv0H7CuqxlWQ569az/xVYNf6PPFDhpU/iRg9Nw5A/v8ArQYD4Gvmhlvb+VDc3MUY90smPYx5PfPT9K0VvINX0941YRzzO/APCkcDPjOP0rEadDvu2ubWZo4ZMowBxjJ6Y8Zwa0OkX0kOtxRzsYI+Wmxwcef3FBo7q5murB19B47iGMbYWIJ3DwehoC+1K31EhtNkbgESNkptbHI8/wDMUxO55HmtFwGwZVkPYdPvjFLktkgjGPTjLhyQ38p856ZoMxboy6vbwXs+wvLgkMSFXnv48+K1Gp6O8yK8ejpNJGm0SIykTqT5PIYDkE9ckd+EmtJbq0d3GN+xikhAGUI8/LvmtL8H6wtzNJAkgAaIMiAcDHB+vmiIjCeztJ9NsTcx38kEFoudkqZIHQ7gOf0pfqQbUIJrsem7xN60f9C85IB7ZwM56UZ8WX72PxlLKbcS272qrMrbgg3ZwWwD+h+lBQ29tp34K4lLGz1BXikhHA3A9ueFZW7dKjI3TBtt8TWguYJJt8O2Fkd5MqWGQRjPU9aXq0Gv67Pc6VJ+DUIBJ7cmTJ646CnI1HTdH1a3jjlc2LWwDKcyKpBIXOfPHy4rzcX9iltcvHYRJcS7lt5EUK5Y8gAjtxz2GDUpZHU9Jm0+I3frKyF9pzwcn/hp58K6mokR2YBjwcmrNb0tW+HUvLrdujQMUQnajEgHPkkHrTD4c+F9NuERxuJYbsqxGMnpQNfiLVY7jSlgRg2SD+lZa3BJK+av1IJDeSRrkojlVPyBocyBSMUBPoipVH4g/OpQCTWkzSCVRnFfb2AXdvtuY8Y5DDqK0EqJBGOOfFAO4lYKwAFBhry3a1mKHkEe046ivkT4aEk4Cnr961uo2EV0THjC9iOoNZa9tZbOURScqD7WHQigfaHqUkbNEzg5kBx8q6PpM6Som7BXHOa47byiCV9x5xkYrfaLqIksIJASWwM47UHQbaUrnI47VVqTMLOSaIfxUXeB/VihtNu4riBZFfJHUUwV0LA9GPFBwqfVIn1Fmt8x2n4gzKjDjOc4+hp4Lib4itXuIFSK5jYqZGwqhP5dvct+1Ha78AXKzG906USO0hklikwO+fbxj7GkWuSzaNqjG2YLFMd5tyMYP0oN3omnnRbB/wDELpbgXTKxZlIdWI7cnj+1Ib7ff6jLaadIPWRvUj9TADcHGB3J/brQUWvwfEUUdnrMpjIJeJYhtWNwDtbnr1Pf7UJYyabb3Mzax6clzE/5j+VgO6/tQHS67p2mS2ihGe5t0a3nG3ptzjJ6E8np4pZaagdMuItQs0eL1pnOx4SIkUnKlTx9OtMbZRLqk+p28CxQy7dqFRu4Az8sn5U6165bTPgqeCYJ6l22xF4zkn/IUATPNdazDcxX2P8AEreRi12mRCQOVwMAjB4/XmkDwI6H8c8si2m5EESbkKKcMw8djz4FOv8At6x/7JZpub1QZYmD7sHAyv3A6ecUvsJbvT9Jubd7IfkKM7MMc8dqA+0+K7KxEcOm2skzkAOTwoHg5HPHypRNp95qGoNdQTJEiyF4lXPtycnFWaVpqRxAsOT0OadW6GHoMAePNA6ltJNX0a6slYJNLGAgJ9u4dM/cUp0jVZtLdrO4ikjuYwVaNgeceD3HzpzpOox2pMkzqAB1Irxe3FvfQT3MgCBvcg78CgS3OLiRpCvLEkmh5olVcjrR0m1UAXB+dC3G30855oBMVK+bqlAReXu2T3HNLLi5MzgxE4HigbjU0uDjbyaP0gR494wT5oC7O5VwUbk45pDrErSOEI9m7rinMtmHmaRJCv0pXNAzz+mcnnrQKrq3kgZBKDgj2t2IozTdVktDg5KjjinMaBoGS7QGJRjmg5tEhuP4mnuyL3D8igcaRrioxeNhyORnmt1p2qrdW0citg57nkVxi5tbrT5QXXGT7XXoad6Brz28oV5MDuD3oO0YEjA59pXmsz8VfDkWr2cTToN9vKp3KMEoeq/2q7S9bSRFDMCceadw3UczdQR3GaDPN8H6KIHjFhCAy8MB7gfketK9X/6f2d2rmzJt2A9gX8vTuP8AStvO8Sr1APjNL5NUjiJQgE56CgxsEWoaR6aatbCW2hU++3BdTgcZHUfbNJ9WvE16SFZVeKC3G1Fd8sAe58k8Ct7faphSPSTYR7tz9vpXOtegSDWFa3ZTDcKJBg8ZHBxQNrCO0tnXbuPXoSQo+Wen2r3cw+tbzsejHOD1POaFimgiiX1WHA6A1Rc6xt9tuCT05Gc0DCIxQLlmA2jGM9KrutZgjjCW6+q/ypDJBf3hBEUm1v6/YB/nRlnp72gzMQWJ4UdBQerRbrUJt85IQHhewo24bZMFVjtHBOe1FQAKBzye1R7ZfU93INBS8++VI4efNWzw+4bh2rxLB+GlWSPgVeJRKc5yaCj0B4qUTipQYy0tFLKcc00lgaPayUBpD+rKeenWtAwjdMZ5FAPCGK8nFW26wiYNIMfPFeVXa2ScjNerho9nBoPmpPE6lI+h8Chbe59ELEOFHigLq7UShd+PlR6WJkh9UNQGotpdwut1hkPY0mn+HD6xa0uRsPIDLyKJELBSue9G2xONuT+tAvjh1Oz2CCZZCOoJI4p/Ya/PGAhik3nvjH70LMnpjeCc+a+RnALMTQMLrVNQdcryTn276XNPqyv6yemD05kP+lW2s6gkN0+dX3ODEGVs85wKAUWmpXBHrzIAw7ZP+lKtR06cTKJbpSIl2qoBGMnJrQHUgqLuH5Rik9/K053ke0mgrtbdGX3ruA7gdaeaVbwbcxxKB5xQelsgXaPdkd6Mgdo3MeMDOaAnUYlADg4I7UskV3bceaZS/wASPnmgw+07TQLnllS5G7hfGabRXCFeWGcUv1NBIFK8GlyO4fG4mgbz3QlOzrzjNWwRiPkGgLRQW+pphIyonB5xQXbl81KX+sfnUoM7oHV6ZysQ5wccVKlBVBI5Y5Y1Xcu3PuNSpQJclr8BuRurYKSsKhTgVKlAKSfUomzA9U8VKlAwulBjGR2rwyL6A4FSpQDuoEYwMV4kdlj4OKlSgXzuzFdxzTC6RRpoIA6VKlAp+H5Ha7YFiQD0rRrzOc1KlAUvQ0vm/PUqUA13+X7UFZgF2J5qVKAu3GCcV6LEvgnipUoPWKlSpQf/2Q=="/>
          <p:cNvSpPr>
            <a:spLocks noChangeAspect="1" noChangeArrowheads="1"/>
          </p:cNvSpPr>
          <p:nvPr/>
        </p:nvSpPr>
        <p:spPr bwMode="auto">
          <a:xfrm>
            <a:off x="63500" y="-633413"/>
            <a:ext cx="1562100" cy="1304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jpeg;base64,/9j/4AAQSkZJRgABAQAAAQABAAD/2wBDAAkGBwgHBgkIBwgKCgkLDRYPDQwMDRsUFRAWIB0iIiAdHx8kKDQsJCYxJx8fLT0tMTU3Ojo6Iys/RD84QzQ5Ojf/2wBDAQoKCg0MDRoPDxo3JR8lNzc3Nzc3Nzc3Nzc3Nzc3Nzc3Nzc3Nzc3Nzc3Nzc3Nzc3Nzc3Nzc3Nzc3Nzc3Nzc3Nzf/wAARCACTALEDASIAAhEBAxEB/8QAGwAAAgMBAQEAAAAAAAAAAAAABAUAAwYHAgH/xAA6EAACAQMDAwIEBAQFBAMBAAABAgMABBEFEiExQVETIgZhcYEUMpGhI0JSsRXB0eHwBxYzYiQl8XL/xAAZAQEAAwEBAAAAAAAAAAAAAAAAAQIDBAX/xAAcEQEAAwEBAQEBAAAAAAAAAAAAAQIRAwQSMSH/2gAMAwEAAhEDEQA/AOIIzKQR1FGIy3PsbAb50IpBr2FbIxwQcigLS3mt3zg4xnNMdPuWLgE0Fb3p4jnHyzii12IpcHGelA4Wbd3+VDzwbozIQMcn71RZMXlK5465o6ST1E2D8mMCgBtPbJtzkZ5+ZrS2Tn1o3f8ALx88UgtIiJuF6PxTqJ12cHPNBpI9QjyyA8DGMV8lvIGhwvubPQ+aR78ICT7sYJHWvn4hWfauQMeaDT2UqCHJOOBnPT7USQkyY6q1ZaG8CMBkfOnVhdI6GLd7uooGFt/8eba5yuM0Xd6fa36YlQE44YdRSp7pJIZsnDKpGO4OKG03XN9+9nK2xlAAJ4yaAHVPhy4tiZLYeqgycDgikM0LgtHMjIw6hhg10eO+SWPdkZBwcUPe2dlfKPXTLZ4deDQctutMVweOteFthAgAHStnqOky2rbyu+A/zr/L9aSXcaMMKOaBNKkZAXoa8wkQttxkUzFkjxk499L3i9IktQV3ZDe4CgLorIApHPmiLq5j2sFOcUECbk5TjBoJ6I81Kt9B/wCqpQJwSDREcgYgHA+tHahos1vH6sQLxjqB1FKeRQOBbiaPOM8ZBWr7SD1oijZJHQEZzSq1upIuFY8mn2nzxjDMcHx5oKQJbXAPc4wDTeJ42hVT/KOPrX2WCO4QSPgN/KBS6XfG5jIIAHBH96BjCwSQNjpmvUsuwlRgc5GKSPcyRMCzEL8+hr2LsHOWGT8+1A7aYbQGIAx1zVUUgYkjOBSX8Z6blAcjHmvS36qTl8ZHagdeuFHI4FFW2pNCwfOR58Vm5NTVSRuBAHWl8urOSREuB5NBpPijXbqBoWtJAhlB3sMHOCP9aXaTqbT385lkYiQhkctypxSW5uZLz00fJKZ/eqU3pIFRiGzjig3+n63NbSgbj4ZWPWtJZavHdKAOCTyviuWRveudkYYuDjk4zj60Vpuq3On3DpcgqxOTu65z4oOzWNzGybH/AC9Oehpdqvw5Bcn1LJ1il67D+U/esjZ/EqKAJMj54prbfFETDAcEjpzQepPh3UIVbKK//wDL0gvdOniEhuIWVV6kjpWnHxTkchQv6ihdW1W3vLCaJBjevIzxmg5xeW0iTuYwdp64rxYyenuVhjPY1oZov4bFcZx0xSRLN5GZ3JBzxQW7qlefwcn9RqUGswFQqQKRapoAn3S2wCSddvZq6hJp0Ug5gX70KdDgbLEYHyoOKTQyW8hjmUo69VNekmO9Sztx867LL8NWjLu2qSfFKtS+CbG5QkRGJ+zxYU5/t+1BlLG8Dp1ycdzTFIEnX3gAn+bxSjVfh3UNGLTw5mt05ZlHKj/2H+YovR75JwAWAbHeg93ejNIGCyceMUkudHuYXwkgI+fFa+WQRx73YYHOO1Z7UNSF1bzG0KrhguP5m8/SgTzWrxjdLcRqfGeaDc+7g5FOYtNV853OzEAsRjHP+fmrLfS0uJ/w6NkRsBM4PK9T9/HFAqitZJbaS4UrtjGSD1NG6fpEd1AzvPsfGVA5HzzR+o2FvbyTlBti2DGAQHOOMr5qnSNKmuiHUKkTce5yrdOQMdfvQJEBA9TOOwHk0dZW5AWd0O04wxXIP381orj4bX1NsjAg9PSIycefFPNLs7ePTyBCpQAhkbjGByD9eaDJIAjb1Oc8jA6nt96Z6fDbajZuLuNJmUlTu4ZcHse1UahHIlq7fhmjgt7ptsq4yID+UAd8ZBqh3n0T8NLKuUvFZlAOcHOCPr0P3NAVe/DKy2zTaPPK7r1gkcE/Y0La6JJgevN6Z77F5rQaTfWd0VETMJODsDDnzT240n8dAs0LqLhRnHZv96DIJpwjKj1ZZCAeXPWr2RVhKqvQc0Z6bxuUlUgqSCPFUsULNg0C+Nzk5Hyoe4Q7hs4FFyxsVZ4zxVLo0iEnqBQD7JPl+tSvuySpQdQt7veMqx9o4Bol5/ZgjoMjPes3Bdh2yWO4kADz4+/WmU02Qm5h+UnJ856UDNGYody0UqqQABnA5NJLi+EFtHGg/iyMFA+XemFvNuWOMHk8nHgUEntkkbcF5+VYb4u+GbWENe2cbRyEnKwnGTnrjpXRyvRhz8qz/wAWFIrFZZEYxGQJIADxngdOnOKDlenQR3ertb3905toyS+WwSOmP3pjNY//AGi2FkiXAQ7lkRBhB2DN9Kn4ez1G3uZJ4pYrqFjGGiB2AZwuTzn61RosmoWok02LYDMS7HdjJxjHjsfuaD1dJNZASSAwRmQhixBPPfj6V4027Uyos1u4kJC+onDk9z4IpnIjyJE0iZ2Al+eSf7irotMgNrJdRKYyAFU5YuB0Ax15z0oKb/R57q5e2hlgYL1nBJH6dj081b+MfS9PeKbSI/xcLbhPGoZW44Jx4/yFNbCaTSJFjVCY9w4YcKx6j/8Aa3Gj6hDqMJCjZIMbkI5H28Vw+v128/8AZrsJp8zPzLHaZrCyLDNdLE28kpIuCBgZbGOnb9aF07VxqGtXiQKYbeZiscqgNvwev0PX71sdY+FrK5tpmt41gkZhJlV4LgEZx0zz9xWQgaWzktblrd2ijkKXDRDLJwADt7gHOftV/J7OfqrtFr0mv6czQiNEjuFU7wdozx9/1H61idfsm0rUrO7Oz8Gw2bVYkp3OV7fbrW+eeC9i9L0hMGGe3XHbFJviC1ljit5o/wCJLExCocE7cE9D1PHf/eutQHbavFcQyPNp891bxgtEVgzuIGPaeo/3rx8P680awtI4kjkG3f23DGSB25pVD8UzmUKtsySq2QNu3Py54FVfCmn3MqXFpcRiOI8Fm6Kc/m/51oN1q9kt9Z/j7XIdPzDruWs0Y0LnjHHWmGg6zNo91PpmprgxOApIzvUjt8j1+9XaxYJDm4tgTbycqf6Se1AhUekzKORzQctwU3ALTB2jzjHuqiSOPBJHUd6Bf65qV99NfBqUDgTpG8Cq/wCaUnI6cf7DFMHvQ136YLMsSEkA85P/AO1hILzfdWab8RxrzR3+JlbO6kSQCWVmjXB5PTBoNE2ordXkB6JsJQk4yCcD9eT960WjXDNcSvwc4jTJ8daxclykGoWw4ZdgHB6YA4/vWo+HZ49ikH8sbStn/wBjQbJGEu3GcYzVdxAk0EkU6LJDIpV0cZDA9qD0273RySH8pwoyetMQ+4YHYAmg5Rr+mTaFqj2Nq0n+H30JIDMM7hwMEkcjilbLFBeSemJFY+za4wQR1J++evmupfEWlR6zps1o5CS/mhkx/wCNx0P+R+tcdvTcxai0EyYvRIVlBP8AMccE+KDRx3vpwuZVMrcE8g5Oec0+0BFn0aS9kEUkAY7lZstt7+PNLNL022F1daazq91FGGUuMbuTuwPAI6/Omel6ZBpT7VcxwswLKG3IT9DQHTWEclu6eqPWbkZyWz1+p6UPp96xvSlvIUu4T7kDZ3+SM9R5HamNxbgOIxMwUODEQMbD1x4P+lJdWtGuX2RbpJ9xCkcFm7EVl1516VyyJjXQLXU1ntImkXDSBlwD/Nx+3I5pPc6VbRTzXFnqISaTJPqkbM+fI/esZrWtXWgWVtbWBQXNsyendZ3PkfmPOcg45+ZFNLb400/UY0g1CC207UyuUu4//HL5DoR7D15ryuPgtwmenK2avPab1ES3raVpss5khSZUDlgRtckj3A9x86X69cm/022vYWaPfGsowcgZHn9aaanYW2vafdWr3WJGXKk4JVhggDAAIyPJFZAXVzo8dtp18FktT7I50P7Edcj79a9Tl1+4yf2GdZ2NZ2KQHX/UvIlIM2+QAZ3c845HXnmupS21sqCWFQCsRCOT/Lu6Z74wOa5tq9ldmSO7tbSdtxJDbCWBBwQR1rV2Os2klhAHLLc4XfDgl8AfsP71ssD+M4UfVNNeKQPNHE25gc7gCOuOnU1r9Alhu9J9GcBuNrKeoHmuV2l4Z9Vnmk3AtI3Lt+QE8D7VtNAvG9V0iyxY8jyKAbWLQ219JCvVD18jqDS+eTAG41rvi6yLQW93+VgNj/Mdv+fOsjcRCYYUjigp3p86lV/gJP6zUoMpE2xwx7VdFMy7URgPd1IzjP1oy50lkA2HLkZ20veKSBsSIykdiKA66u5TcxsXBKgjI71qPhvUBFCVckgWqc5+v+lYkkEu2OcdKYWd0YjCAOGAU89s/wC9B1e0lCQWyKRkgFh5pzaTeoTxgHzWM0y7M0EBDYO0DitNYl19M7vb3BoG8qk+7HNcw/6m6R6d5b6pbqR62Ul28e4chv0H7CuqxlWQ569az/xVYNf6PPFDhpU/iRg9Nw5A/v8ArQYD4Gvmhlvb+VDc3MUY90smPYx5PfPT9K0VvINX0941YRzzO/APCkcDPjOP0rEadDvu2ubWZo4ZMowBxjJ6Y8Zwa0OkX0kOtxRzsYI+Wmxwcef3FBo7q5murB19B47iGMbYWIJ3DwehoC+1K31EhtNkbgESNkptbHI8/wDMUxO55HmtFwGwZVkPYdPvjFLktkgjGPTjLhyQ38p856ZoMxboy6vbwXs+wvLgkMSFXnv48+K1Gp6O8yK8ejpNJGm0SIykTqT5PIYDkE9ckd+EmtJbq0d3GN+xikhAGUI8/LvmtL8H6wtzNJAkgAaIMiAcDHB+vmiIjCeztJ9NsTcx38kEFoudkqZIHQ7gOf0pfqQbUIJrsem7xN60f9C85IB7ZwM56UZ8WX72PxlLKbcS272qrMrbgg3ZwWwD+h+lBQ29tp34K4lLGz1BXikhHA3A9ueFZW7dKjI3TBtt8TWguYJJt8O2Fkd5MqWGQRjPU9aXq0Gv67Pc6VJ+DUIBJ7cmTJ646CnI1HTdH1a3jjlc2LWwDKcyKpBIXOfPHy4rzcX9iltcvHYRJcS7lt5EUK5Y8gAjtxz2GDUpZHU9Jm0+I3frKyF9pzwcn/hp58K6mokR2YBjwcmrNb0tW+HUvLrdujQMUQnajEgHPkkHrTD4c+F9NuERxuJYbsqxGMnpQNfiLVY7jSlgRg2SD+lZa3BJK+av1IJDeSRrkojlVPyBocyBSMUBPoipVH4g/OpQCTWkzSCVRnFfb2AXdvtuY8Y5DDqK0EqJBGOOfFAO4lYKwAFBhry3a1mKHkEe046ivkT4aEk4Cnr961uo2EV0THjC9iOoNZa9tZbOURScqD7WHQigfaHqUkbNEzg5kBx8q6PpM6Som7BXHOa47byiCV9x5xkYrfaLqIksIJASWwM47UHQbaUrnI47VVqTMLOSaIfxUXeB/VihtNu4riBZFfJHUUwV0LA9GPFBwqfVIn1Fmt8x2n4gzKjDjOc4+hp4Lib4itXuIFSK5jYqZGwqhP5dvct+1Ha78AXKzG906USO0hklikwO+fbxj7GkWuSzaNqjG2YLFMd5tyMYP0oN3omnnRbB/wDELpbgXTKxZlIdWI7cnj+1Ib7ff6jLaadIPWRvUj9TADcHGB3J/brQUWvwfEUUdnrMpjIJeJYhtWNwDtbnr1Pf7UJYyabb3Mzax6clzE/5j+VgO6/tQHS67p2mS2ihGe5t0a3nG3ptzjJ6E8np4pZaagdMuItQs0eL1pnOx4SIkUnKlTx9OtMbZRLqk+p28CxQy7dqFRu4Az8sn5U6165bTPgqeCYJ6l22xF4zkn/IUATPNdazDcxX2P8AEreRi12mRCQOVwMAjB4/XmkDwI6H8c8si2m5EESbkKKcMw8djz4FOv8At6x/7JZpub1QZYmD7sHAyv3A6ecUvsJbvT9Jubd7IfkKM7MMc8dqA+0+K7KxEcOm2skzkAOTwoHg5HPHypRNp95qGoNdQTJEiyF4lXPtycnFWaVpqRxAsOT0OadW6GHoMAePNA6ltJNX0a6slYJNLGAgJ9u4dM/cUp0jVZtLdrO4ikjuYwVaNgeceD3HzpzpOox2pMkzqAB1Irxe3FvfQT3MgCBvcg78CgS3OLiRpCvLEkmh5olVcjrR0m1UAXB+dC3G30855oBMVK+bqlAReXu2T3HNLLi5MzgxE4HigbjU0uDjbyaP0gR494wT5oC7O5VwUbk45pDrErSOEI9m7rinMtmHmaRJCv0pXNAzz+mcnnrQKrq3kgZBKDgj2t2IozTdVktDg5KjjinMaBoGS7QGJRjmg5tEhuP4mnuyL3D8igcaRrioxeNhyORnmt1p2qrdW0citg57nkVxi5tbrT5QXXGT7XXoad6Brz28oV5MDuD3oO0YEjA59pXmsz8VfDkWr2cTToN9vKp3KMEoeq/2q7S9bSRFDMCceadw3UczdQR3GaDPN8H6KIHjFhCAy8MB7gfketK9X/6f2d2rmzJt2A9gX8vTuP8AStvO8Sr1APjNL5NUjiJQgE56CgxsEWoaR6aatbCW2hU++3BdTgcZHUfbNJ9WvE16SFZVeKC3G1Fd8sAe58k8Ct7faphSPSTYR7tz9vpXOtegSDWFa3ZTDcKJBg8ZHBxQNrCO0tnXbuPXoSQo+Wen2r3cw+tbzsejHOD1POaFimgiiX1WHA6A1Rc6xt9tuCT05Gc0DCIxQLlmA2jGM9KrutZgjjCW6+q/ypDJBf3hBEUm1v6/YB/nRlnp72gzMQWJ4UdBQerRbrUJt85IQHhewo24bZMFVjtHBOe1FQAKBzye1R7ZfU93INBS8++VI4efNWzw+4bh2rxLB+GlWSPgVeJRKc5yaCj0B4qUTipQYy0tFLKcc00lgaPayUBpD+rKeenWtAwjdMZ5FAPCGK8nFW26wiYNIMfPFeVXa2ScjNerho9nBoPmpPE6lI+h8Chbe59ELEOFHigLq7UShd+PlR6WJkh9UNQGotpdwut1hkPY0mn+HD6xa0uRsPIDLyKJELBSue9G2xONuT+tAvjh1Oz2CCZZCOoJI4p/Ya/PGAhik3nvjH70LMnpjeCc+a+RnALMTQMLrVNQdcryTn276XNPqyv6yemD05kP+lW2s6gkN0+dX3ODEGVs85wKAUWmpXBHrzIAw7ZP+lKtR06cTKJbpSIl2qoBGMnJrQHUgqLuH5Rik9/K053ke0mgrtbdGX3ruA7gdaeaVbwbcxxKB5xQelsgXaPdkd6Mgdo3MeMDOaAnUYlADg4I7UskV3bceaZS/wASPnmgw+07TQLnllS5G7hfGabRXCFeWGcUv1NBIFK8GlyO4fG4mgbz3QlOzrzjNWwRiPkGgLRQW+pphIyonB5xQXbl81KX+sfnUoM7oHV6ZysQ5wccVKlBVBI5Y5Y1Xcu3PuNSpQJclr8BuRurYKSsKhTgVKlAKSfUomzA9U8VKlAwulBjGR2rwyL6A4FSpQDuoEYwMV4kdlj4OKlSgXzuzFdxzTC6RRpoIA6VKlAp+H5Ha7YFiQD0rRrzOc1KlAUvQ0vm/PUqUA13+X7UFZgF2J5qVKAu3GCcV6LEvgnipUoPWKlSpQf/2Q=="/>
          <p:cNvSpPr>
            <a:spLocks noChangeAspect="1" noChangeArrowheads="1"/>
          </p:cNvSpPr>
          <p:nvPr/>
        </p:nvSpPr>
        <p:spPr bwMode="auto">
          <a:xfrm>
            <a:off x="63500" y="-633413"/>
            <a:ext cx="1562100" cy="1304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mf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749"/>
            <a:ext cx="9144000" cy="68837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25600" y="385763"/>
            <a:ext cx="6186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 start of Microfinance </a:t>
            </a:r>
            <a:endParaRPr lang="en-GB" sz="4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00" y="2057400"/>
            <a:ext cx="886618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Why was there a gap in service?</a:t>
            </a:r>
          </a:p>
          <a:p>
            <a:pPr>
              <a:buFont typeface="Arial" pitchFamily="34" charset="0"/>
              <a:buChar char="•"/>
            </a:pPr>
            <a:endParaRPr lang="en-GB" sz="3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 first Microfinance loan: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USD 27.00 lent to a group of 42 women in rural Bangladesh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Each of the women made a profit of USD 0.02  </a:t>
            </a:r>
          </a:p>
          <a:p>
            <a:endParaRPr lang="en-GB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BDAAkGBwgHBgkIBwgKCgkLDRYPDQwMDRsUFRAWIB0iIiAdHx8kKDQsJCYxJx8fLT0tMTU3Ojo6Iys/RD84QzQ5Ojf/2wBDAQoKCg0MDRoPDxo3JR8lNzc3Nzc3Nzc3Nzc3Nzc3Nzc3Nzc3Nzc3Nzc3Nzc3Nzc3Nzc3Nzc3Nzc3Nzc3Nzc3Nzf/wAARCACTALEDASIAAhEBAxEB/8QAGwAAAgMBAQEAAAAAAAAAAAAABAUAAwYHAgH/xAA6EAACAQMDAwIEBAQFBAMBAAABAgMABBEFEiExQVETIgZhcYEUMpGhI0JSsRXB0eHwBxYzYiQl8XL/xAAZAQEAAwEBAAAAAAAAAAAAAAAAAQIDBAX/xAAcEQEAAwEBAQEBAAAAAAAAAAAAAQIRAwQSMSH/2gAMAwEAAhEDEQA/AOIIzKQR1FGIy3PsbAb50IpBr2FbIxwQcigLS3mt3zg4xnNMdPuWLgE0Fb3p4jnHyzii12IpcHGelA4Wbd3+VDzwbozIQMcn71RZMXlK5465o6ST1E2D8mMCgBtPbJtzkZ5+ZrS2Tn1o3f8ALx88UgtIiJuF6PxTqJ12cHPNBpI9QjyyA8DGMV8lvIGhwvubPQ+aR78ICT7sYJHWvn4hWfauQMeaDT2UqCHJOOBnPT7USQkyY6q1ZaG8CMBkfOnVhdI6GLd7uooGFt/8eba5yuM0Xd6fa36YlQE44YdRSp7pJIZsnDKpGO4OKG03XN9+9nK2xlAAJ4yaAHVPhy4tiZLYeqgycDgikM0LgtHMjIw6hhg10eO+SWPdkZBwcUPe2dlfKPXTLZ4deDQctutMVweOteFthAgAHStnqOky2rbyu+A/zr/L9aSXcaMMKOaBNKkZAXoa8wkQttxkUzFkjxk499L3i9IktQV3ZDe4CgLorIApHPmiLq5j2sFOcUECbk5TjBoJ6I81Kt9B/wCqpQJwSDREcgYgHA+tHahos1vH6sQLxjqB1FKeRQOBbiaPOM8ZBWr7SD1oijZJHQEZzSq1upIuFY8mn2nzxjDMcHx5oKQJbXAPc4wDTeJ42hVT/KOPrX2WCO4QSPgN/KBS6XfG5jIIAHBH96BjCwSQNjpmvUsuwlRgc5GKSPcyRMCzEL8+hr2LsHOWGT8+1A7aYbQGIAx1zVUUgYkjOBSX8Z6blAcjHmvS36qTl8ZHagdeuFHI4FFW2pNCwfOR58Vm5NTVSRuBAHWl8urOSREuB5NBpPijXbqBoWtJAhlB3sMHOCP9aXaTqbT385lkYiQhkctypxSW5uZLz00fJKZ/eqU3pIFRiGzjig3+n63NbSgbj4ZWPWtJZavHdKAOCTyviuWRveudkYYuDjk4zj60Vpuq3On3DpcgqxOTu65z4oOzWNzGybH/AC9Oehpdqvw5Bcn1LJ1il67D+U/esjZ/EqKAJMj54prbfFETDAcEjpzQepPh3UIVbKK//wDL0gvdOniEhuIWVV6kjpWnHxTkchQv6ihdW1W3vLCaJBjevIzxmg5xeW0iTuYwdp64rxYyenuVhjPY1oZov4bFcZx0xSRLN5GZ3JBzxQW7qlefwcn9RqUGswFQqQKRapoAn3S2wCSddvZq6hJp0Ug5gX70KdDgbLEYHyoOKTQyW8hjmUo69VNekmO9Sztx867LL8NWjLu2qSfFKtS+CbG5QkRGJ+zxYU5/t+1BlLG8Dp1ycdzTFIEnX3gAn+bxSjVfh3UNGLTw5mt05ZlHKj/2H+YovR75JwAWAbHeg93ejNIGCyceMUkudHuYXwkgI+fFa+WQRx73YYHOO1Z7UNSF1bzG0KrhguP5m8/SgTzWrxjdLcRqfGeaDc+7g5FOYtNV853OzEAsRjHP+fmrLfS0uJ/w6NkRsBM4PK9T9/HFAqitZJbaS4UrtjGSD1NG6fpEd1AzvPsfGVA5HzzR+o2FvbyTlBti2DGAQHOOMr5qnSNKmuiHUKkTce5yrdOQMdfvQJEBA9TOOwHk0dZW5AWd0O04wxXIP381orj4bX1NsjAg9PSIycefFPNLs7ePTyBCpQAhkbjGByD9eaDJIAjb1Oc8jA6nt96Z6fDbajZuLuNJmUlTu4ZcHse1UahHIlq7fhmjgt7ptsq4yID+UAd8ZBqh3n0T8NLKuUvFZlAOcHOCPr0P3NAVe/DKy2zTaPPK7r1gkcE/Y0La6JJgevN6Z77F5rQaTfWd0VETMJODsDDnzT240n8dAs0LqLhRnHZv96DIJpwjKj1ZZCAeXPWr2RVhKqvQc0Z6bxuUlUgqSCPFUsULNg0C+Nzk5Hyoe4Q7hs4FFyxsVZ4zxVLo0iEnqBQD7JPl+tSvuySpQdQt7veMqx9o4Bol5/ZgjoMjPes3Bdh2yWO4kADz4+/WmU02Qm5h+UnJ856UDNGYody0UqqQABnA5NJLi+EFtHGg/iyMFA+XemFvNuWOMHk8nHgUEntkkbcF5+VYb4u+GbWENe2cbRyEnKwnGTnrjpXRyvRhz8qz/wAWFIrFZZEYxGQJIADxngdOnOKDlenQR3ertb3905toyS+WwSOmP3pjNY//AGi2FkiXAQ7lkRBhB2DN9Kn4ez1G3uZJ4pYrqFjGGiB2AZwuTzn61RosmoWok02LYDMS7HdjJxjHjsfuaD1dJNZASSAwRmQhixBPPfj6V4027Uyos1u4kJC+onDk9z4IpnIjyJE0iZ2Al+eSf7irotMgNrJdRKYyAFU5YuB0Ax15z0oKb/R57q5e2hlgYL1nBJH6dj081b+MfS9PeKbSI/xcLbhPGoZW44Jx4/yFNbCaTSJFjVCY9w4YcKx6j/8Aa3Gj6hDqMJCjZIMbkI5H28Vw+v128/8AZrsJp8zPzLHaZrCyLDNdLE28kpIuCBgZbGOnb9aF07VxqGtXiQKYbeZiscqgNvwev0PX71sdY+FrK5tpmt41gkZhJlV4LgEZx0zz9xWQgaWzktblrd2ijkKXDRDLJwADt7gHOftV/J7OfqrtFr0mv6czQiNEjuFU7wdozx9/1H61idfsm0rUrO7Oz8Gw2bVYkp3OV7fbrW+eeC9i9L0hMGGe3XHbFJviC1ljit5o/wCJLExCocE7cE9D1PHf/eutQHbavFcQyPNp891bxgtEVgzuIGPaeo/3rx8P680awtI4kjkG3f23DGSB25pVD8UzmUKtsySq2QNu3Py54FVfCmn3MqXFpcRiOI8Fm6Kc/m/51oN1q9kt9Z/j7XIdPzDruWs0Y0LnjHHWmGg6zNo91PpmprgxOApIzvUjt8j1+9XaxYJDm4tgTbycqf6Se1AhUekzKORzQctwU3ALTB2jzjHuqiSOPBJHUd6Bf65qV99NfBqUDgTpG8Cq/wCaUnI6cf7DFMHvQ136YLMsSEkA85P/AO1hILzfdWab8RxrzR3+JlbO6kSQCWVmjXB5PTBoNE2ordXkB6JsJQk4yCcD9eT960WjXDNcSvwc4jTJ8daxclykGoWw4ZdgHB6YA4/vWo+HZ49ikH8sbStn/wBjQbJGEu3GcYzVdxAk0EkU6LJDIpV0cZDA9qD0273RySH8pwoyetMQ+4YHYAmg5Rr+mTaFqj2Nq0n+H30JIDMM7hwMEkcjilbLFBeSemJFY+za4wQR1J++evmupfEWlR6zps1o5CS/mhkx/wCNx0P+R+tcdvTcxai0EyYvRIVlBP8AMccE+KDRx3vpwuZVMrcE8g5Oec0+0BFn0aS9kEUkAY7lZstt7+PNLNL022F1daazq91FGGUuMbuTuwPAI6/Omel6ZBpT7VcxwswLKG3IT9DQHTWEclu6eqPWbkZyWz1+p6UPp96xvSlvIUu4T7kDZ3+SM9R5HamNxbgOIxMwUODEQMbD1x4P+lJdWtGuX2RbpJ9xCkcFm7EVl1516VyyJjXQLXU1ntImkXDSBlwD/Nx+3I5pPc6VbRTzXFnqISaTJPqkbM+fI/esZrWtXWgWVtbWBQXNsyendZ3PkfmPOcg45+ZFNLb400/UY0g1CC207UyuUu4//HL5DoR7D15ryuPgtwmenK2avPab1ES3raVpss5khSZUDlgRtckj3A9x86X69cm/022vYWaPfGsowcgZHn9aaanYW2vafdWr3WJGXKk4JVhggDAAIyPJFZAXVzo8dtp18FktT7I50P7Edcj79a9Tl1+4yf2GdZ2NZ2KQHX/UvIlIM2+QAZ3c845HXnmupS21sqCWFQCsRCOT/Lu6Z74wOa5tq9ldmSO7tbSdtxJDbCWBBwQR1rV2Os2klhAHLLc4XfDgl8AfsP71ssD+M4UfVNNeKQPNHE25gc7gCOuOnU1r9Alhu9J9GcBuNrKeoHmuV2l4Z9Vnmk3AtI3Lt+QE8D7VtNAvG9V0iyxY8jyKAbWLQ219JCvVD18jqDS+eTAG41rvi6yLQW93+VgNj/Mdv+fOsjcRCYYUjigp3p86lV/gJP6zUoMpE2xwx7VdFMy7URgPd1IzjP1oy50lkA2HLkZ20veKSBsSIykdiKA66u5TcxsXBKgjI71qPhvUBFCVckgWqc5+v+lYkkEu2OcdKYWd0YjCAOGAU89s/wC9B1e0lCQWyKRkgFh5pzaTeoTxgHzWM0y7M0EBDYO0DitNYl19M7vb3BoG8qk+7HNcw/6m6R6d5b6pbqR62Ul28e4chv0H7CuqxlWQ569az/xVYNf6PPFDhpU/iRg9Nw5A/v8ArQYD4Gvmhlvb+VDc3MUY90smPYx5PfPT9K0VvINX0941YRzzO/APCkcDPjOP0rEadDvu2ubWZo4ZMowBxjJ6Y8Zwa0OkX0kOtxRzsYI+Wmxwcef3FBo7q5murB19B47iGMbYWIJ3DwehoC+1K31EhtNkbgESNkptbHI8/wDMUxO55HmtFwGwZVkPYdPvjFLktkgjGPTjLhyQ38p856ZoMxboy6vbwXs+wvLgkMSFXnv48+K1Gp6O8yK8ejpNJGm0SIykTqT5PIYDkE9ckd+EmtJbq0d3GN+xikhAGUI8/LvmtL8H6wtzNJAkgAaIMiAcDHB+vmiIjCeztJ9NsTcx38kEFoudkqZIHQ7gOf0pfqQbUIJrsem7xN60f9C85IB7ZwM56UZ8WX72PxlLKbcS272qrMrbgg3ZwWwD+h+lBQ29tp34K4lLGz1BXikhHA3A9ueFZW7dKjI3TBtt8TWguYJJt8O2Fkd5MqWGQRjPU9aXq0Gv67Pc6VJ+DUIBJ7cmTJ646CnI1HTdH1a3jjlc2LWwDKcyKpBIXOfPHy4rzcX9iltcvHYRJcS7lt5EUK5Y8gAjtxz2GDUpZHU9Jm0+I3frKyF9pzwcn/hp58K6mokR2YBjwcmrNb0tW+HUvLrdujQMUQnajEgHPkkHrTD4c+F9NuERxuJYbsqxGMnpQNfiLVY7jSlgRg2SD+lZa3BJK+av1IJDeSRrkojlVPyBocyBSMUBPoipVH4g/OpQCTWkzSCVRnFfb2AXdvtuY8Y5DDqK0EqJBGOOfFAO4lYKwAFBhry3a1mKHkEe046ivkT4aEk4Cnr961uo2EV0THjC9iOoNZa9tZbOURScqD7WHQigfaHqUkbNEzg5kBx8q6PpM6Som7BXHOa47byiCV9x5xkYrfaLqIksIJASWwM47UHQbaUrnI47VVqTMLOSaIfxUXeB/VihtNu4riBZFfJHUUwV0LA9GPFBwqfVIn1Fmt8x2n4gzKjDjOc4+hp4Lib4itXuIFSK5jYqZGwqhP5dvct+1Ha78AXKzG906USO0hklikwO+fbxj7GkWuSzaNqjG2YLFMd5tyMYP0oN3omnnRbB/wDELpbgXTKxZlIdWI7cnj+1Ib7ff6jLaadIPWRvUj9TADcHGB3J/brQUWvwfEUUdnrMpjIJeJYhtWNwDtbnr1Pf7UJYyabb3Mzax6clzE/5j+VgO6/tQHS67p2mS2ihGe5t0a3nG3ptzjJ6E8np4pZaagdMuItQs0eL1pnOx4SIkUnKlTx9OtMbZRLqk+p28CxQy7dqFRu4Az8sn5U6165bTPgqeCYJ6l22xF4zkn/IUATPNdazDcxX2P8AEreRi12mRCQOVwMAjB4/XmkDwI6H8c8si2m5EESbkKKcMw8djz4FOv8At6x/7JZpub1QZYmD7sHAyv3A6ecUvsJbvT9Jubd7IfkKM7MMc8dqA+0+K7KxEcOm2skzkAOTwoHg5HPHypRNp95qGoNdQTJEiyF4lXPtycnFWaVpqRxAsOT0OadW6GHoMAePNA6ltJNX0a6slYJNLGAgJ9u4dM/cUp0jVZtLdrO4ikjuYwVaNgeceD3HzpzpOox2pMkzqAB1Irxe3FvfQT3MgCBvcg78CgS3OLiRpCvLEkmh5olVcjrR0m1UAXB+dC3G30855oBMVK+bqlAReXu2T3HNLLi5MzgxE4HigbjU0uDjbyaP0gR494wT5oC7O5VwUbk45pDrErSOEI9m7rinMtmHmaRJCv0pXNAzz+mcnnrQKrq3kgZBKDgj2t2IozTdVktDg5KjjinMaBoGS7QGJRjmg5tEhuP4mnuyL3D8igcaRrioxeNhyORnmt1p2qrdW0citg57nkVxi5tbrT5QXXGT7XXoad6Brz28oV5MDuD3oO0YEjA59pXmsz8VfDkWr2cTToN9vKp3KMEoeq/2q7S9bSRFDMCceadw3UczdQR3GaDPN8H6KIHjFhCAy8MB7gfketK9X/6f2d2rmzJt2A9gX8vTuP8AStvO8Sr1APjNL5NUjiJQgE56CgxsEWoaR6aatbCW2hU++3BdTgcZHUfbNJ9WvE16SFZVeKC3G1Fd8sAe58k8Ct7faphSPSTYR7tz9vpXOtegSDWFa3ZTDcKJBg8ZHBxQNrCO0tnXbuPXoSQo+Wen2r3cw+tbzsejHOD1POaFimgiiX1WHA6A1Rc6xt9tuCT05Gc0DCIxQLlmA2jGM9KrutZgjjCW6+q/ypDJBf3hBEUm1v6/YB/nRlnp72gzMQWJ4UdBQerRbrUJt85IQHhewo24bZMFVjtHBOe1FQAKBzye1R7ZfU93INBS8++VI4efNWzw+4bh2rxLB+GlWSPgVeJRKc5yaCj0B4qUTipQYy0tFLKcc00lgaPayUBpD+rKeenWtAwjdMZ5FAPCGK8nFW26wiYNIMfPFeVXa2ScjNerho9nBoPmpPE6lI+h8Chbe59ELEOFHigLq7UShd+PlR6WJkh9UNQGotpdwut1hkPY0mn+HD6xa0uRsPIDLyKJELBSue9G2xONuT+tAvjh1Oz2CCZZCOoJI4p/Ya/PGAhik3nvjH70LMnpjeCc+a+RnALMTQMLrVNQdcryTn276XNPqyv6yemD05kP+lW2s6gkN0+dX3ODEGVs85wKAUWmpXBHrzIAw7ZP+lKtR06cTKJbpSIl2qoBGMnJrQHUgqLuH5Rik9/K053ke0mgrtbdGX3ruA7gdaeaVbwbcxxKB5xQelsgXaPdkd6Mgdo3MeMDOaAnUYlADg4I7UskV3bceaZS/wASPnmgw+07TQLnllS5G7hfGabRXCFeWGcUv1NBIFK8GlyO4fG4mgbz3QlOzrzjNWwRiPkGgLRQW+pphIyonB5xQXbl81KX+sfnUoM7oHV6ZysQ5wccVKlBVBI5Y5Y1Xcu3PuNSpQJclr8BuRurYKSsKhTgVKlAKSfUomzA9U8VKlAwulBjGR2rwyL6A4FSpQDuoEYwMV4kdlj4OKlSgXzuzFdxzTC6RRpoIA6VKlAp+H5Ha7YFiQD0rRrzOc1KlAUvQ0vm/PUqUA13+X7UFZgF2J5qVKAu3GCcV6LEvgnipUoPWKlSpQf/2Q=="/>
          <p:cNvSpPr>
            <a:spLocks noChangeAspect="1" noChangeArrowheads="1"/>
          </p:cNvSpPr>
          <p:nvPr/>
        </p:nvSpPr>
        <p:spPr bwMode="auto">
          <a:xfrm>
            <a:off x="63500" y="-633413"/>
            <a:ext cx="1562100" cy="1304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jpeg;base64,/9j/4AAQSkZJRgABAQAAAQABAAD/2wBDAAkGBwgHBgkIBwgKCgkLDRYPDQwMDRsUFRAWIB0iIiAdHx8kKDQsJCYxJx8fLT0tMTU3Ojo6Iys/RD84QzQ5Ojf/2wBDAQoKCg0MDRoPDxo3JR8lNzc3Nzc3Nzc3Nzc3Nzc3Nzc3Nzc3Nzc3Nzc3Nzc3Nzc3Nzc3Nzc3Nzc3Nzc3Nzc3Nzf/wAARCACTALEDASIAAhEBAxEB/8QAGwAAAgMBAQEAAAAAAAAAAAAABAUAAwYHAgH/xAA6EAACAQMDAwIEBAQFBAMBAAABAgMABBEFEiExQVETIgZhcYEUMpGhI0JSsRXB0eHwBxYzYiQl8XL/xAAZAQEAAwEBAAAAAAAAAAAAAAAAAQIDBAX/xAAcEQEAAwEBAQEBAAAAAAAAAAAAAQIRAwQSMSH/2gAMAwEAAhEDEQA/AOIIzKQR1FGIy3PsbAb50IpBr2FbIxwQcigLS3mt3zg4xnNMdPuWLgE0Fb3p4jnHyzii12IpcHGelA4Wbd3+VDzwbozIQMcn71RZMXlK5465o6ST1E2D8mMCgBtPbJtzkZ5+ZrS2Tn1o3f8ALx88UgtIiJuF6PxTqJ12cHPNBpI9QjyyA8DGMV8lvIGhwvubPQ+aR78ICT7sYJHWvn4hWfauQMeaDT2UqCHJOOBnPT7USQkyY6q1ZaG8CMBkfOnVhdI6GLd7uooGFt/8eba5yuM0Xd6fa36YlQE44YdRSp7pJIZsnDKpGO4OKG03XN9+9nK2xlAAJ4yaAHVPhy4tiZLYeqgycDgikM0LgtHMjIw6hhg10eO+SWPdkZBwcUPe2dlfKPXTLZ4deDQctutMVweOteFthAgAHStnqOky2rbyu+A/zr/L9aSXcaMMKOaBNKkZAXoa8wkQttxkUzFkjxk499L3i9IktQV3ZDe4CgLorIApHPmiLq5j2sFOcUECbk5TjBoJ6I81Kt9B/wCqpQJwSDREcgYgHA+tHahos1vH6sQLxjqB1FKeRQOBbiaPOM8ZBWr7SD1oijZJHQEZzSq1upIuFY8mn2nzxjDMcHx5oKQJbXAPc4wDTeJ42hVT/KOPrX2WCO4QSPgN/KBS6XfG5jIIAHBH96BjCwSQNjpmvUsuwlRgc5GKSPcyRMCzEL8+hr2LsHOWGT8+1A7aYbQGIAx1zVUUgYkjOBSX8Z6blAcjHmvS36qTl8ZHagdeuFHI4FFW2pNCwfOR58Vm5NTVSRuBAHWl8urOSREuB5NBpPijXbqBoWtJAhlB3sMHOCP9aXaTqbT385lkYiQhkctypxSW5uZLz00fJKZ/eqU3pIFRiGzjig3+n63NbSgbj4ZWPWtJZavHdKAOCTyviuWRveudkYYuDjk4zj60Vpuq3On3DpcgqxOTu65z4oOzWNzGybH/AC9Oehpdqvw5Bcn1LJ1il67D+U/esjZ/EqKAJMj54prbfFETDAcEjpzQepPh3UIVbKK//wDL0gvdOniEhuIWVV6kjpWnHxTkchQv6ihdW1W3vLCaJBjevIzxmg5xeW0iTuYwdp64rxYyenuVhjPY1oZov4bFcZx0xSRLN5GZ3JBzxQW7qlefwcn9RqUGswFQqQKRapoAn3S2wCSddvZq6hJp0Ug5gX70KdDgbLEYHyoOKTQyW8hjmUo69VNekmO9Sztx867LL8NWjLu2qSfFKtS+CbG5QkRGJ+zxYU5/t+1BlLG8Dp1ycdzTFIEnX3gAn+bxSjVfh3UNGLTw5mt05ZlHKj/2H+YovR75JwAWAbHeg93ejNIGCyceMUkudHuYXwkgI+fFa+WQRx73YYHOO1Z7UNSF1bzG0KrhguP5m8/SgTzWrxjdLcRqfGeaDc+7g5FOYtNV853OzEAsRjHP+fmrLfS0uJ/w6NkRsBM4PK9T9/HFAqitZJbaS4UrtjGSD1NG6fpEd1AzvPsfGVA5HzzR+o2FvbyTlBti2DGAQHOOMr5qnSNKmuiHUKkTce5yrdOQMdfvQJEBA9TOOwHk0dZW5AWd0O04wxXIP381orj4bX1NsjAg9PSIycefFPNLs7ePTyBCpQAhkbjGByD9eaDJIAjb1Oc8jA6nt96Z6fDbajZuLuNJmUlTu4ZcHse1UahHIlq7fhmjgt7ptsq4yID+UAd8ZBqh3n0T8NLKuUvFZlAOcHOCPr0P3NAVe/DKy2zTaPPK7r1gkcE/Y0La6JJgevN6Z77F5rQaTfWd0VETMJODsDDnzT240n8dAs0LqLhRnHZv96DIJpwjKj1ZZCAeXPWr2RVhKqvQc0Z6bxuUlUgqSCPFUsULNg0C+Nzk5Hyoe4Q7hs4FFyxsVZ4zxVLo0iEnqBQD7JPl+tSvuySpQdQt7veMqx9o4Bol5/ZgjoMjPes3Bdh2yWO4kADz4+/WmU02Qm5h+UnJ856UDNGYody0UqqQABnA5NJLi+EFtHGg/iyMFA+XemFvNuWOMHk8nHgUEntkkbcF5+VYb4u+GbWENe2cbRyEnKwnGTnrjpXRyvRhz8qz/wAWFIrFZZEYxGQJIADxngdOnOKDlenQR3ertb3905toyS+WwSOmP3pjNY//AGi2FkiXAQ7lkRBhB2DN9Kn4ez1G3uZJ4pYrqFjGGiB2AZwuTzn61RosmoWok02LYDMS7HdjJxjHjsfuaD1dJNZASSAwRmQhixBPPfj6V4027Uyos1u4kJC+onDk9z4IpnIjyJE0iZ2Al+eSf7irotMgNrJdRKYyAFU5YuB0Ax15z0oKb/R57q5e2hlgYL1nBJH6dj081b+MfS9PeKbSI/xcLbhPGoZW44Jx4/yFNbCaTSJFjVCY9w4YcKx6j/8Aa3Gj6hDqMJCjZIMbkI5H28Vw+v128/8AZrsJp8zPzLHaZrCyLDNdLE28kpIuCBgZbGOnb9aF07VxqGtXiQKYbeZiscqgNvwev0PX71sdY+FrK5tpmt41gkZhJlV4LgEZx0zz9xWQgaWzktblrd2ijkKXDRDLJwADt7gHOftV/J7OfqrtFr0mv6czQiNEjuFU7wdozx9/1H61idfsm0rUrO7Oz8Gw2bVYkp3OV7fbrW+eeC9i9L0hMGGe3XHbFJviC1ljit5o/wCJLExCocE7cE9D1PHf/eutQHbavFcQyPNp891bxgtEVgzuIGPaeo/3rx8P680awtI4kjkG3f23DGSB25pVD8UzmUKtsySq2QNu3Py54FVfCmn3MqXFpcRiOI8Fm6Kc/m/51oN1q9kt9Z/j7XIdPzDruWs0Y0LnjHHWmGg6zNo91PpmprgxOApIzvUjt8j1+9XaxYJDm4tgTbycqf6Se1AhUekzKORzQctwU3ALTB2jzjHuqiSOPBJHUd6Bf65qV99NfBqUDgTpG8Cq/wCaUnI6cf7DFMHvQ136YLMsSEkA85P/AO1hILzfdWab8RxrzR3+JlbO6kSQCWVmjXB5PTBoNE2ordXkB6JsJQk4yCcD9eT960WjXDNcSvwc4jTJ8daxclykGoWw4ZdgHB6YA4/vWo+HZ49ikH8sbStn/wBjQbJGEu3GcYzVdxAk0EkU6LJDIpV0cZDA9qD0273RySH8pwoyetMQ+4YHYAmg5Rr+mTaFqj2Nq0n+H30JIDMM7hwMEkcjilbLFBeSemJFY+za4wQR1J++evmupfEWlR6zps1o5CS/mhkx/wCNx0P+R+tcdvTcxai0EyYvRIVlBP8AMccE+KDRx3vpwuZVMrcE8g5Oec0+0BFn0aS9kEUkAY7lZstt7+PNLNL022F1daazq91FGGUuMbuTuwPAI6/Omel6ZBpT7VcxwswLKG3IT9DQHTWEclu6eqPWbkZyWz1+p6UPp96xvSlvIUu4T7kDZ3+SM9R5HamNxbgOIxMwUODEQMbD1x4P+lJdWtGuX2RbpJ9xCkcFm7EVl1516VyyJjXQLXU1ntImkXDSBlwD/Nx+3I5pPc6VbRTzXFnqISaTJPqkbM+fI/esZrWtXWgWVtbWBQXNsyendZ3PkfmPOcg45+ZFNLb400/UY0g1CC207UyuUu4//HL5DoR7D15ryuPgtwmenK2avPab1ES3raVpss5khSZUDlgRtckj3A9x86X69cm/022vYWaPfGsowcgZHn9aaanYW2vafdWr3WJGXKk4JVhggDAAIyPJFZAXVzo8dtp18FktT7I50P7Edcj79a9Tl1+4yf2GdZ2NZ2KQHX/UvIlIM2+QAZ3c845HXnmupS21sqCWFQCsRCOT/Lu6Z74wOa5tq9ldmSO7tbSdtxJDbCWBBwQR1rV2Os2klhAHLLc4XfDgl8AfsP71ssD+M4UfVNNeKQPNHE25gc7gCOuOnU1r9Alhu9J9GcBuNrKeoHmuV2l4Z9Vnmk3AtI3Lt+QE8D7VtNAvG9V0iyxY8jyKAbWLQ219JCvVD18jqDS+eTAG41rvi6yLQW93+VgNj/Mdv+fOsjcRCYYUjigp3p86lV/gJP6zUoMpE2xwx7VdFMy7URgPd1IzjP1oy50lkA2HLkZ20veKSBsSIykdiKA66u5TcxsXBKgjI71qPhvUBFCVckgWqc5+v+lYkkEu2OcdKYWd0YjCAOGAU89s/wC9B1e0lCQWyKRkgFh5pzaTeoTxgHzWM0y7M0EBDYO0DitNYl19M7vb3BoG8qk+7HNcw/6m6R6d5b6pbqR62Ul28e4chv0H7CuqxlWQ569az/xVYNf6PPFDhpU/iRg9Nw5A/v8ArQYD4Gvmhlvb+VDc3MUY90smPYx5PfPT9K0VvINX0941YRzzO/APCkcDPjOP0rEadDvu2ubWZo4ZMowBxjJ6Y8Zwa0OkX0kOtxRzsYI+Wmxwcef3FBo7q5murB19B47iGMbYWIJ3DwehoC+1K31EhtNkbgESNkptbHI8/wDMUxO55HmtFwGwZVkPYdPvjFLktkgjGPTjLhyQ38p856ZoMxboy6vbwXs+wvLgkMSFXnv48+K1Gp6O8yK8ejpNJGm0SIykTqT5PIYDkE9ckd+EmtJbq0d3GN+xikhAGUI8/LvmtL8H6wtzNJAkgAaIMiAcDHB+vmiIjCeztJ9NsTcx38kEFoudkqZIHQ7gOf0pfqQbUIJrsem7xN60f9C85IB7ZwM56UZ8WX72PxlLKbcS272qrMrbgg3ZwWwD+h+lBQ29tp34K4lLGz1BXikhHA3A9ueFZW7dKjI3TBtt8TWguYJJt8O2Fkd5MqWGQRjPU9aXq0Gv67Pc6VJ+DUIBJ7cmTJ646CnI1HTdH1a3jjlc2LWwDKcyKpBIXOfPHy4rzcX9iltcvHYRJcS7lt5EUK5Y8gAjtxz2GDUpZHU9Jm0+I3frKyF9pzwcn/hp58K6mokR2YBjwcmrNb0tW+HUvLrdujQMUQnajEgHPkkHrTD4c+F9NuERxuJYbsqxGMnpQNfiLVY7jSlgRg2SD+lZa3BJK+av1IJDeSRrkojlVPyBocyBSMUBPoipVH4g/OpQCTWkzSCVRnFfb2AXdvtuY8Y5DDqK0EqJBGOOfFAO4lYKwAFBhry3a1mKHkEe046ivkT4aEk4Cnr961uo2EV0THjC9iOoNZa9tZbOURScqD7WHQigfaHqUkbNEzg5kBx8q6PpM6Som7BXHOa47byiCV9x5xkYrfaLqIksIJASWwM47UHQbaUrnI47VVqTMLOSaIfxUXeB/VihtNu4riBZFfJHUUwV0LA9GPFBwqfVIn1Fmt8x2n4gzKjDjOc4+hp4Lib4itXuIFSK5jYqZGwqhP5dvct+1Ha78AXKzG906USO0hklikwO+fbxj7GkWuSzaNqjG2YLFMd5tyMYP0oN3omnnRbB/wDELpbgXTKxZlIdWI7cnj+1Ib7ff6jLaadIPWRvUj9TADcHGB3J/brQUWvwfEUUdnrMpjIJeJYhtWNwDtbnr1Pf7UJYyabb3Mzax6clzE/5j+VgO6/tQHS67p2mS2ihGe5t0a3nG3ptzjJ6E8np4pZaagdMuItQs0eL1pnOx4SIkUnKlTx9OtMbZRLqk+p28CxQy7dqFRu4Az8sn5U6165bTPgqeCYJ6l22xF4zkn/IUATPNdazDcxX2P8AEreRi12mRCQOVwMAjB4/XmkDwI6H8c8si2m5EESbkKKcMw8djz4FOv8At6x/7JZpub1QZYmD7sHAyv3A6ecUvsJbvT9Jubd7IfkKM7MMc8dqA+0+K7KxEcOm2skzkAOTwoHg5HPHypRNp95qGoNdQTJEiyF4lXPtycnFWaVpqRxAsOT0OadW6GHoMAePNA6ltJNX0a6slYJNLGAgJ9u4dM/cUp0jVZtLdrO4ikjuYwVaNgeceD3HzpzpOox2pMkzqAB1Irxe3FvfQT3MgCBvcg78CgS3OLiRpCvLEkmh5olVcjrR0m1UAXB+dC3G30855oBMVK+bqlAReXu2T3HNLLi5MzgxE4HigbjU0uDjbyaP0gR494wT5oC7O5VwUbk45pDrErSOEI9m7rinMtmHmaRJCv0pXNAzz+mcnnrQKrq3kgZBKDgj2t2IozTdVktDg5KjjinMaBoGS7QGJRjmg5tEhuP4mnuyL3D8igcaRrioxeNhyORnmt1p2qrdW0citg57nkVxi5tbrT5QXXGT7XXoad6Brz28oV5MDuD3oO0YEjA59pXmsz8VfDkWr2cTToN9vKp3KMEoeq/2q7S9bSRFDMCceadw3UczdQR3GaDPN8H6KIHjFhCAy8MB7gfketK9X/6f2d2rmzJt2A9gX8vTuP8AStvO8Sr1APjNL5NUjiJQgE56CgxsEWoaR6aatbCW2hU++3BdTgcZHUfbNJ9WvE16SFZVeKC3G1Fd8sAe58k8Ct7faphSPSTYR7tz9vpXOtegSDWFa3ZTDcKJBg8ZHBxQNrCO0tnXbuPXoSQo+Wen2r3cw+tbzsejHOD1POaFimgiiX1WHA6A1Rc6xt9tuCT05Gc0DCIxQLlmA2jGM9KrutZgjjCW6+q/ypDJBf3hBEUm1v6/YB/nRlnp72gzMQWJ4UdBQerRbrUJt85IQHhewo24bZMFVjtHBOe1FQAKBzye1R7ZfU93INBS8++VI4efNWzw+4bh2rxLB+GlWSPgVeJRKc5yaCj0B4qUTipQYy0tFLKcc00lgaPayUBpD+rKeenWtAwjdMZ5FAPCGK8nFW26wiYNIMfPFeVXa2ScjNerho9nBoPmpPE6lI+h8Chbe59ELEOFHigLq7UShd+PlR6WJkh9UNQGotpdwut1hkPY0mn+HD6xa0uRsPIDLyKJELBSue9G2xONuT+tAvjh1Oz2CCZZCOoJI4p/Ya/PGAhik3nvjH70LMnpjeCc+a+RnALMTQMLrVNQdcryTn276XNPqyv6yemD05kP+lW2s6gkN0+dX3ODEGVs85wKAUWmpXBHrzIAw7ZP+lKtR06cTKJbpSIl2qoBGMnJrQHUgqLuH5Rik9/K053ke0mgrtbdGX3ruA7gdaeaVbwbcxxKB5xQelsgXaPdkd6Mgdo3MeMDOaAnUYlADg4I7UskV3bceaZS/wASPnmgw+07TQLnllS5G7hfGabRXCFeWGcUv1NBIFK8GlyO4fG4mgbz3QlOzrzjNWwRiPkGgLRQW+pphIyonB5xQXbl81KX+sfnUoM7oHV6ZysQ5wccVKlBVBI5Y5Y1Xcu3PuNSpQJclr8BuRurYKSsKhTgVKlAKSfUomzA9U8VKlAwulBjGR2rwyL6A4FSpQDuoEYwMV4kdlj4OKlSgXzuzFdxzTC6RRpoIA6VKlAp+H5Ha7YFiQD0rRrzOc1KlAUvQ0vm/PUqUA13+X7UFZgF2J5qVKAu3GCcV6LEvgnipUoPWKlSpQf/2Q=="/>
          <p:cNvSpPr>
            <a:spLocks noChangeAspect="1" noChangeArrowheads="1"/>
          </p:cNvSpPr>
          <p:nvPr/>
        </p:nvSpPr>
        <p:spPr bwMode="auto">
          <a:xfrm>
            <a:off x="63500" y="-633413"/>
            <a:ext cx="1562100" cy="1304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mf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837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9744" y="389744"/>
            <a:ext cx="8424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Before Microfinance  </a:t>
            </a:r>
            <a:endParaRPr lang="en-GB" sz="4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364" y="1700213"/>
            <a:ext cx="87507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 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Self-Help Groups (SHG) 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ROSCAs (Rotating Savings and Credit Association)</a:t>
            </a:r>
          </a:p>
          <a:p>
            <a:endParaRPr lang="en-GB" sz="3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endParaRPr lang="en-GB" sz="3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Post Offices in India 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‘SUSU’ Collectors in Ghana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Community Banks (NABARD India)  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BDAAkGBwgHBgkIBwgKCgkLDRYPDQwMDRsUFRAWIB0iIiAdHx8kKDQsJCYxJx8fLT0tMTU3Ojo6Iys/RD84QzQ5Ojf/2wBDAQoKCg0MDRoPDxo3JR8lNzc3Nzc3Nzc3Nzc3Nzc3Nzc3Nzc3Nzc3Nzc3Nzc3Nzc3Nzc3Nzc3Nzc3Nzc3Nzc3Nzf/wAARCACTALEDASIAAhEBAxEB/8QAGwAAAgMBAQEAAAAAAAAAAAAABAUAAwYHAgH/xAA6EAACAQMDAwIEBAQFBAMBAAABAgMABBEFEiExQVETIgZhcYEUMpGhI0JSsRXB0eHwBxYzYiQl8XL/xAAZAQEAAwEBAAAAAAAAAAAAAAAAAQIDBAX/xAAcEQEAAwEBAQEBAAAAAAAAAAAAAQIRAwQSMSH/2gAMAwEAAhEDEQA/AOIIzKQR1FGIy3PsbAb50IpBr2FbIxwQcigLS3mt3zg4xnNMdPuWLgE0Fb3p4jnHyzii12IpcHGelA4Wbd3+VDzwbozIQMcn71RZMXlK5465o6ST1E2D8mMCgBtPbJtzkZ5+ZrS2Tn1o3f8ALx88UgtIiJuF6PxTqJ12cHPNBpI9QjyyA8DGMV8lvIGhwvubPQ+aR78ICT7sYJHWvn4hWfauQMeaDT2UqCHJOOBnPT7USQkyY6q1ZaG8CMBkfOnVhdI6GLd7uooGFt/8eba5yuM0Xd6fa36YlQE44YdRSp7pJIZsnDKpGO4OKG03XN9+9nK2xlAAJ4yaAHVPhy4tiZLYeqgycDgikM0LgtHMjIw6hhg10eO+SWPdkZBwcUPe2dlfKPXTLZ4deDQctutMVweOteFthAgAHStnqOky2rbyu+A/zr/L9aSXcaMMKOaBNKkZAXoa8wkQttxkUzFkjxk499L3i9IktQV3ZDe4CgLorIApHPmiLq5j2sFOcUECbk5TjBoJ6I81Kt9B/wCqpQJwSDREcgYgHA+tHahos1vH6sQLxjqB1FKeRQOBbiaPOM8ZBWr7SD1oijZJHQEZzSq1upIuFY8mn2nzxjDMcHx5oKQJbXAPc4wDTeJ42hVT/KOPrX2WCO4QSPgN/KBS6XfG5jIIAHBH96BjCwSQNjpmvUsuwlRgc5GKSPcyRMCzEL8+hr2LsHOWGT8+1A7aYbQGIAx1zVUUgYkjOBSX8Z6blAcjHmvS36qTl8ZHagdeuFHI4FFW2pNCwfOR58Vm5NTVSRuBAHWl8urOSREuB5NBpPijXbqBoWtJAhlB3sMHOCP9aXaTqbT385lkYiQhkctypxSW5uZLz00fJKZ/eqU3pIFRiGzjig3+n63NbSgbj4ZWPWtJZavHdKAOCTyviuWRveudkYYuDjk4zj60Vpuq3On3DpcgqxOTu65z4oOzWNzGybH/AC9Oehpdqvw5Bcn1LJ1il67D+U/esjZ/EqKAJMj54prbfFETDAcEjpzQepPh3UIVbKK//wDL0gvdOniEhuIWVV6kjpWnHxTkchQv6ihdW1W3vLCaJBjevIzxmg5xeW0iTuYwdp64rxYyenuVhjPY1oZov4bFcZx0xSRLN5GZ3JBzxQW7qlefwcn9RqUGswFQqQKRapoAn3S2wCSddvZq6hJp0Ug5gX70KdDgbLEYHyoOKTQyW8hjmUo69VNekmO9Sztx867LL8NWjLu2qSfFKtS+CbG5QkRGJ+zxYU5/t+1BlLG8Dp1ycdzTFIEnX3gAn+bxSjVfh3UNGLTw5mt05ZlHKj/2H+YovR75JwAWAbHeg93ejNIGCyceMUkudHuYXwkgI+fFa+WQRx73YYHOO1Z7UNSF1bzG0KrhguP5m8/SgTzWrxjdLcRqfGeaDc+7g5FOYtNV853OzEAsRjHP+fmrLfS0uJ/w6NkRsBM4PK9T9/HFAqitZJbaS4UrtjGSD1NG6fpEd1AzvPsfGVA5HzzR+o2FvbyTlBti2DGAQHOOMr5qnSNKmuiHUKkTce5yrdOQMdfvQJEBA9TOOwHk0dZW5AWd0O04wxXIP381orj4bX1NsjAg9PSIycefFPNLs7ePTyBCpQAhkbjGByD9eaDJIAjb1Oc8jA6nt96Z6fDbajZuLuNJmUlTu4ZcHse1UahHIlq7fhmjgt7ptsq4yID+UAd8ZBqh3n0T8NLKuUvFZlAOcHOCPr0P3NAVe/DKy2zTaPPK7r1gkcE/Y0La6JJgevN6Z77F5rQaTfWd0VETMJODsDDnzT240n8dAs0LqLhRnHZv96DIJpwjKj1ZZCAeXPWr2RVhKqvQc0Z6bxuUlUgqSCPFUsULNg0C+Nzk5Hyoe4Q7hs4FFyxsVZ4zxVLo0iEnqBQD7JPl+tSvuySpQdQt7veMqx9o4Bol5/ZgjoMjPes3Bdh2yWO4kADz4+/WmU02Qm5h+UnJ856UDNGYody0UqqQABnA5NJLi+EFtHGg/iyMFA+XemFvNuWOMHk8nHgUEntkkbcF5+VYb4u+GbWENe2cbRyEnKwnGTnrjpXRyvRhz8qz/wAWFIrFZZEYxGQJIADxngdOnOKDlenQR3ertb3905toyS+WwSOmP3pjNY//AGi2FkiXAQ7lkRBhB2DN9Kn4ez1G3uZJ4pYrqFjGGiB2AZwuTzn61RosmoWok02LYDMS7HdjJxjHjsfuaD1dJNZASSAwRmQhixBPPfj6V4027Uyos1u4kJC+onDk9z4IpnIjyJE0iZ2Al+eSf7irotMgNrJdRKYyAFU5YuB0Ax15z0oKb/R57q5e2hlgYL1nBJH6dj081b+MfS9PeKbSI/xcLbhPGoZW44Jx4/yFNbCaTSJFjVCY9w4YcKx6j/8Aa3Gj6hDqMJCjZIMbkI5H28Vw+v128/8AZrsJp8zPzLHaZrCyLDNdLE28kpIuCBgZbGOnb9aF07VxqGtXiQKYbeZiscqgNvwev0PX71sdY+FrK5tpmt41gkZhJlV4LgEZx0zz9xWQgaWzktblrd2ijkKXDRDLJwADt7gHOftV/J7OfqrtFr0mv6czQiNEjuFU7wdozx9/1H61idfsm0rUrO7Oz8Gw2bVYkp3OV7fbrW+eeC9i9L0hMGGe3XHbFJviC1ljit5o/wCJLExCocE7cE9D1PHf/eutQHbavFcQyPNp891bxgtEVgzuIGPaeo/3rx8P680awtI4kjkG3f23DGSB25pVD8UzmUKtsySq2QNu3Py54FVfCmn3MqXFpcRiOI8Fm6Kc/m/51oN1q9kt9Z/j7XIdPzDruWs0Y0LnjHHWmGg6zNo91PpmprgxOApIzvUjt8j1+9XaxYJDm4tgTbycqf6Se1AhUekzKORzQctwU3ALTB2jzjHuqiSOPBJHUd6Bf65qV99NfBqUDgTpG8Cq/wCaUnI6cf7DFMHvQ136YLMsSEkA85P/AO1hILzfdWab8RxrzR3+JlbO6kSQCWVmjXB5PTBoNE2ordXkB6JsJQk4yCcD9eT960WjXDNcSvwc4jTJ8daxclykGoWw4ZdgHB6YA4/vWo+HZ49ikH8sbStn/wBjQbJGEu3GcYzVdxAk0EkU6LJDIpV0cZDA9qD0273RySH8pwoyetMQ+4YHYAmg5Rr+mTaFqj2Nq0n+H30JIDMM7hwMEkcjilbLFBeSemJFY+za4wQR1J++evmupfEWlR6zps1o5CS/mhkx/wCNx0P+R+tcdvTcxai0EyYvRIVlBP8AMccE+KDRx3vpwuZVMrcE8g5Oec0+0BFn0aS9kEUkAY7lZstt7+PNLNL022F1daazq91FGGUuMbuTuwPAI6/Omel6ZBpT7VcxwswLKG3IT9DQHTWEclu6eqPWbkZyWz1+p6UPp96xvSlvIUu4T7kDZ3+SM9R5HamNxbgOIxMwUODEQMbD1x4P+lJdWtGuX2RbpJ9xCkcFm7EVl1516VyyJjXQLXU1ntImkXDSBlwD/Nx+3I5pPc6VbRTzXFnqISaTJPqkbM+fI/esZrWtXWgWVtbWBQXNsyendZ3PkfmPOcg45+ZFNLb400/UY0g1CC207UyuUu4//HL5DoR7D15ryuPgtwmenK2avPab1ES3raVpss5khSZUDlgRtckj3A9x86X69cm/022vYWaPfGsowcgZHn9aaanYW2vafdWr3WJGXKk4JVhggDAAIyPJFZAXVzo8dtp18FktT7I50P7Edcj79a9Tl1+4yf2GdZ2NZ2KQHX/UvIlIM2+QAZ3c845HXnmupS21sqCWFQCsRCOT/Lu6Z74wOa5tq9ldmSO7tbSdtxJDbCWBBwQR1rV2Os2klhAHLLc4XfDgl8AfsP71ssD+M4UfVNNeKQPNHE25gc7gCOuOnU1r9Alhu9J9GcBuNrKeoHmuV2l4Z9Vnmk3AtI3Lt+QE8D7VtNAvG9V0iyxY8jyKAbWLQ219JCvVD18jqDS+eTAG41rvi6yLQW93+VgNj/Mdv+fOsjcRCYYUjigp3p86lV/gJP6zUoMpE2xwx7VdFMy7URgPd1IzjP1oy50lkA2HLkZ20veKSBsSIykdiKA66u5TcxsXBKgjI71qPhvUBFCVckgWqc5+v+lYkkEu2OcdKYWd0YjCAOGAU89s/wC9B1e0lCQWyKRkgFh5pzaTeoTxgHzWM0y7M0EBDYO0DitNYl19M7vb3BoG8qk+7HNcw/6m6R6d5b6pbqR62Ul28e4chv0H7CuqxlWQ569az/xVYNf6PPFDhpU/iRg9Nw5A/v8ArQYD4Gvmhlvb+VDc3MUY90smPYx5PfPT9K0VvINX0941YRzzO/APCkcDPjOP0rEadDvu2ubWZo4ZMowBxjJ6Y8Zwa0OkX0kOtxRzsYI+Wmxwcef3FBo7q5murB19B47iGMbYWIJ3DwehoC+1K31EhtNkbgESNkptbHI8/wDMUxO55HmtFwGwZVkPYdPvjFLktkgjGPTjLhyQ38p856ZoMxboy6vbwXs+wvLgkMSFXnv48+K1Gp6O8yK8ejpNJGm0SIykTqT5PIYDkE9ckd+EmtJbq0d3GN+xikhAGUI8/LvmtL8H6wtzNJAkgAaIMiAcDHB+vmiIjCeztJ9NsTcx38kEFoudkqZIHQ7gOf0pfqQbUIJrsem7xN60f9C85IB7ZwM56UZ8WX72PxlLKbcS272qrMrbgg3ZwWwD+h+lBQ29tp34K4lLGz1BXikhHA3A9ueFZW7dKjI3TBtt8TWguYJJt8O2Fkd5MqWGQRjPU9aXq0Gv67Pc6VJ+DUIBJ7cmTJ646CnI1HTdH1a3jjlc2LWwDKcyKpBIXOfPHy4rzcX9iltcvHYRJcS7lt5EUK5Y8gAjtxz2GDUpZHU9Jm0+I3frKyF9pzwcn/hp58K6mokR2YBjwcmrNb0tW+HUvLrdujQMUQnajEgHPkkHrTD4c+F9NuERxuJYbsqxGMnpQNfiLVY7jSlgRg2SD+lZa3BJK+av1IJDeSRrkojlVPyBocyBSMUBPoipVH4g/OpQCTWkzSCVRnFfb2AXdvtuY8Y5DDqK0EqJBGOOfFAO4lYKwAFBhry3a1mKHkEe046ivkT4aEk4Cnr961uo2EV0THjC9iOoNZa9tZbOURScqD7WHQigfaHqUkbNEzg5kBx8q6PpM6Som7BXHOa47byiCV9x5xkYrfaLqIksIJASWwM47UHQbaUrnI47VVqTMLOSaIfxUXeB/VihtNu4riBZFfJHUUwV0LA9GPFBwqfVIn1Fmt8x2n4gzKjDjOc4+hp4Lib4itXuIFSK5jYqZGwqhP5dvct+1Ha78AXKzG906USO0hklikwO+fbxj7GkWuSzaNqjG2YLFMd5tyMYP0oN3omnnRbB/wDELpbgXTKxZlIdWI7cnj+1Ib7ff6jLaadIPWRvUj9TADcHGB3J/brQUWvwfEUUdnrMpjIJeJYhtWNwDtbnr1Pf7UJYyabb3Mzax6clzE/5j+VgO6/tQHS67p2mS2ihGe5t0a3nG3ptzjJ6E8np4pZaagdMuItQs0eL1pnOx4SIkUnKlTx9OtMbZRLqk+p28CxQy7dqFRu4Az8sn5U6165bTPgqeCYJ6l22xF4zkn/IUATPNdazDcxX2P8AEreRi12mRCQOVwMAjB4/XmkDwI6H8c8si2m5EESbkKKcMw8djz4FOv8At6x/7JZpub1QZYmD7sHAyv3A6ecUvsJbvT9Jubd7IfkKM7MMc8dqA+0+K7KxEcOm2skzkAOTwoHg5HPHypRNp95qGoNdQTJEiyF4lXPtycnFWaVpqRxAsOT0OadW6GHoMAePNA6ltJNX0a6slYJNLGAgJ9u4dM/cUp0jVZtLdrO4ikjuYwVaNgeceD3HzpzpOox2pMkzqAB1Irxe3FvfQT3MgCBvcg78CgS3OLiRpCvLEkmh5olVcjrR0m1UAXB+dC3G30855oBMVK+bqlAReXu2T3HNLLi5MzgxE4HigbjU0uDjbyaP0gR494wT5oC7O5VwUbk45pDrErSOEI9m7rinMtmHmaRJCv0pXNAzz+mcnnrQKrq3kgZBKDgj2t2IozTdVktDg5KjjinMaBoGS7QGJRjmg5tEhuP4mnuyL3D8igcaRrioxeNhyORnmt1p2qrdW0citg57nkVxi5tbrT5QXXGT7XXoad6Brz28oV5MDuD3oO0YEjA59pXmsz8VfDkWr2cTToN9vKp3KMEoeq/2q7S9bSRFDMCceadw3UczdQR3GaDPN8H6KIHjFhCAy8MB7gfketK9X/6f2d2rmzJt2A9gX8vTuP8AStvO8Sr1APjNL5NUjiJQgE56CgxsEWoaR6aatbCW2hU++3BdTgcZHUfbNJ9WvE16SFZVeKC3G1Fd8sAe58k8Ct7faphSPSTYR7tz9vpXOtegSDWFa3ZTDcKJBg8ZHBxQNrCO0tnXbuPXoSQo+Wen2r3cw+tbzsejHOD1POaFimgiiX1WHA6A1Rc6xt9tuCT05Gc0DCIxQLlmA2jGM9KrutZgjjCW6+q/ypDJBf3hBEUm1v6/YB/nRlnp72gzMQWJ4UdBQerRbrUJt85IQHhewo24bZMFVjtHBOe1FQAKBzye1R7ZfU93INBS8++VI4efNWzw+4bh2rxLB+GlWSPgVeJRKc5yaCj0B4qUTipQYy0tFLKcc00lgaPayUBpD+rKeenWtAwjdMZ5FAPCGK8nFW26wiYNIMfPFeVXa2ScjNerho9nBoPmpPE6lI+h8Chbe59ELEOFHigLq7UShd+PlR6WJkh9UNQGotpdwut1hkPY0mn+HD6xa0uRsPIDLyKJELBSue9G2xONuT+tAvjh1Oz2CCZZCOoJI4p/Ya/PGAhik3nvjH70LMnpjeCc+a+RnALMTQMLrVNQdcryTn276XNPqyv6yemD05kP+lW2s6gkN0+dX3ODEGVs85wKAUWmpXBHrzIAw7ZP+lKtR06cTKJbpSIl2qoBGMnJrQHUgqLuH5Rik9/K053ke0mgrtbdGX3ruA7gdaeaVbwbcxxKB5xQelsgXaPdkd6Mgdo3MeMDOaAnUYlADg4I7UskV3bceaZS/wASPnmgw+07TQLnllS5G7hfGabRXCFeWGcUv1NBIFK8GlyO4fG4mgbz3QlOzrzjNWwRiPkGgLRQW+pphIyonB5xQXbl81KX+sfnUoM7oHV6ZysQ5wccVKlBVBI5Y5Y1Xcu3PuNSpQJclr8BuRurYKSsKhTgVKlAKSfUomzA9U8VKlAwulBjGR2rwyL6A4FSpQDuoEYwMV4kdlj4OKlSgXzuzFdxzTC6RRpoIA6VKlAp+H5Ha7YFiQD0rRrzOc1KlAUvQ0vm/PUqUA13+X7UFZgF2J5qVKAu3GCcV6LEvgnipUoPWKlSpQf/2Q=="/>
          <p:cNvSpPr>
            <a:spLocks noChangeAspect="1" noChangeArrowheads="1"/>
          </p:cNvSpPr>
          <p:nvPr/>
        </p:nvSpPr>
        <p:spPr bwMode="auto">
          <a:xfrm>
            <a:off x="63500" y="-633413"/>
            <a:ext cx="1562100" cy="1304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jpeg;base64,/9j/4AAQSkZJRgABAQAAAQABAAD/2wBDAAkGBwgHBgkIBwgKCgkLDRYPDQwMDRsUFRAWIB0iIiAdHx8kKDQsJCYxJx8fLT0tMTU3Ojo6Iys/RD84QzQ5Ojf/2wBDAQoKCg0MDRoPDxo3JR8lNzc3Nzc3Nzc3Nzc3Nzc3Nzc3Nzc3Nzc3Nzc3Nzc3Nzc3Nzc3Nzc3Nzc3Nzc3Nzc3Nzf/wAARCACTALEDASIAAhEBAxEB/8QAGwAAAgMBAQEAAAAAAAAAAAAABAUAAwYHAgH/xAA6EAACAQMDAwIEBAQFBAMBAAABAgMABBEFEiExQVETIgZhcYEUMpGhI0JSsRXB0eHwBxYzYiQl8XL/xAAZAQEAAwEBAAAAAAAAAAAAAAAAAQIDBAX/xAAcEQEAAwEBAQEBAAAAAAAAAAAAAQIRAwQSMSH/2gAMAwEAAhEDEQA/AOIIzKQR1FGIy3PsbAb50IpBr2FbIxwQcigLS3mt3zg4xnNMdPuWLgE0Fb3p4jnHyzii12IpcHGelA4Wbd3+VDzwbozIQMcn71RZMXlK5465o6ST1E2D8mMCgBtPbJtzkZ5+ZrS2Tn1o3f8ALx88UgtIiJuF6PxTqJ12cHPNBpI9QjyyA8DGMV8lvIGhwvubPQ+aR78ICT7sYJHWvn4hWfauQMeaDT2UqCHJOOBnPT7USQkyY6q1ZaG8CMBkfOnVhdI6GLd7uooGFt/8eba5yuM0Xd6fa36YlQE44YdRSp7pJIZsnDKpGO4OKG03XN9+9nK2xlAAJ4yaAHVPhy4tiZLYeqgycDgikM0LgtHMjIw6hhg10eO+SWPdkZBwcUPe2dlfKPXTLZ4deDQctutMVweOteFthAgAHStnqOky2rbyu+A/zr/L9aSXcaMMKOaBNKkZAXoa8wkQttxkUzFkjxk499L3i9IktQV3ZDe4CgLorIApHPmiLq5j2sFOcUECbk5TjBoJ6I81Kt9B/wCqpQJwSDREcgYgHA+tHahos1vH6sQLxjqB1FKeRQOBbiaPOM8ZBWr7SD1oijZJHQEZzSq1upIuFY8mn2nzxjDMcHx5oKQJbXAPc4wDTeJ42hVT/KOPrX2WCO4QSPgN/KBS6XfG5jIIAHBH96BjCwSQNjpmvUsuwlRgc5GKSPcyRMCzEL8+hr2LsHOWGT8+1A7aYbQGIAx1zVUUgYkjOBSX8Z6blAcjHmvS36qTl8ZHagdeuFHI4FFW2pNCwfOR58Vm5NTVSRuBAHWl8urOSREuB5NBpPijXbqBoWtJAhlB3sMHOCP9aXaTqbT385lkYiQhkctypxSW5uZLz00fJKZ/eqU3pIFRiGzjig3+n63NbSgbj4ZWPWtJZavHdKAOCTyviuWRveudkYYuDjk4zj60Vpuq3On3DpcgqxOTu65z4oOzWNzGybH/AC9Oehpdqvw5Bcn1LJ1il67D+U/esjZ/EqKAJMj54prbfFETDAcEjpzQepPh3UIVbKK//wDL0gvdOniEhuIWVV6kjpWnHxTkchQv6ihdW1W3vLCaJBjevIzxmg5xeW0iTuYwdp64rxYyenuVhjPY1oZov4bFcZx0xSRLN5GZ3JBzxQW7qlefwcn9RqUGswFQqQKRapoAn3S2wCSddvZq6hJp0Ug5gX70KdDgbLEYHyoOKTQyW8hjmUo69VNekmO9Sztx867LL8NWjLu2qSfFKtS+CbG5QkRGJ+zxYU5/t+1BlLG8Dp1ycdzTFIEnX3gAn+bxSjVfh3UNGLTw5mt05ZlHKj/2H+YovR75JwAWAbHeg93ejNIGCyceMUkudHuYXwkgI+fFa+WQRx73YYHOO1Z7UNSF1bzG0KrhguP5m8/SgTzWrxjdLcRqfGeaDc+7g5FOYtNV853OzEAsRjHP+fmrLfS0uJ/w6NkRsBM4PK9T9/HFAqitZJbaS4UrtjGSD1NG6fpEd1AzvPsfGVA5HzzR+o2FvbyTlBti2DGAQHOOMr5qnSNKmuiHUKkTce5yrdOQMdfvQJEBA9TOOwHk0dZW5AWd0O04wxXIP381orj4bX1NsjAg9PSIycefFPNLs7ePTyBCpQAhkbjGByD9eaDJIAjb1Oc8jA6nt96Z6fDbajZuLuNJmUlTu4ZcHse1UahHIlq7fhmjgt7ptsq4yID+UAd8ZBqh3n0T8NLKuUvFZlAOcHOCPr0P3NAVe/DKy2zTaPPK7r1gkcE/Y0La6JJgevN6Z77F5rQaTfWd0VETMJODsDDnzT240n8dAs0LqLhRnHZv96DIJpwjKj1ZZCAeXPWr2RVhKqvQc0Z6bxuUlUgqSCPFUsULNg0C+Nzk5Hyoe4Q7hs4FFyxsVZ4zxVLo0iEnqBQD7JPl+tSvuySpQdQt7veMqx9o4Bol5/ZgjoMjPes3Bdh2yWO4kADz4+/WmU02Qm5h+UnJ856UDNGYody0UqqQABnA5NJLi+EFtHGg/iyMFA+XemFvNuWOMHk8nHgUEntkkbcF5+VYb4u+GbWENe2cbRyEnKwnGTnrjpXRyvRhz8qz/wAWFIrFZZEYxGQJIADxngdOnOKDlenQR3ertb3905toyS+WwSOmP3pjNY//AGi2FkiXAQ7lkRBhB2DN9Kn4ez1G3uZJ4pYrqFjGGiB2AZwuTzn61RosmoWok02LYDMS7HdjJxjHjsfuaD1dJNZASSAwRmQhixBPPfj6V4027Uyos1u4kJC+onDk9z4IpnIjyJE0iZ2Al+eSf7irotMgNrJdRKYyAFU5YuB0Ax15z0oKb/R57q5e2hlgYL1nBJH6dj081b+MfS9PeKbSI/xcLbhPGoZW44Jx4/yFNbCaTSJFjVCY9w4YcKx6j/8Aa3Gj6hDqMJCjZIMbkI5H28Vw+v128/8AZrsJp8zPzLHaZrCyLDNdLE28kpIuCBgZbGOnb9aF07VxqGtXiQKYbeZiscqgNvwev0PX71sdY+FrK5tpmt41gkZhJlV4LgEZx0zz9xWQgaWzktblrd2ijkKXDRDLJwADt7gHOftV/J7OfqrtFr0mv6czQiNEjuFU7wdozx9/1H61idfsm0rUrO7Oz8Gw2bVYkp3OV7fbrW+eeC9i9L0hMGGe3XHbFJviC1ljit5o/wCJLExCocE7cE9D1PHf/eutQHbavFcQyPNp891bxgtEVgzuIGPaeo/3rx8P680awtI4kjkG3f23DGSB25pVD8UzmUKtsySq2QNu3Py54FVfCmn3MqXFpcRiOI8Fm6Kc/m/51oN1q9kt9Z/j7XIdPzDruWs0Y0LnjHHWmGg6zNo91PpmprgxOApIzvUjt8j1+9XaxYJDm4tgTbycqf6Se1AhUekzKORzQctwU3ALTB2jzjHuqiSOPBJHUd6Bf65qV99NfBqUDgTpG8Cq/wCaUnI6cf7DFMHvQ136YLMsSEkA85P/AO1hILzfdWab8RxrzR3+JlbO6kSQCWVmjXB5PTBoNE2ordXkB6JsJQk4yCcD9eT960WjXDNcSvwc4jTJ8daxclykGoWw4ZdgHB6YA4/vWo+HZ49ikH8sbStn/wBjQbJGEu3GcYzVdxAk0EkU6LJDIpV0cZDA9qD0273RySH8pwoyetMQ+4YHYAmg5Rr+mTaFqj2Nq0n+H30JIDMM7hwMEkcjilbLFBeSemJFY+za4wQR1J++evmupfEWlR6zps1o5CS/mhkx/wCNx0P+R+tcdvTcxai0EyYvRIVlBP8AMccE+KDRx3vpwuZVMrcE8g5Oec0+0BFn0aS9kEUkAY7lZstt7+PNLNL022F1daazq91FGGUuMbuTuwPAI6/Omel6ZBpT7VcxwswLKG3IT9DQHTWEclu6eqPWbkZyWz1+p6UPp96xvSlvIUu4T7kDZ3+SM9R5HamNxbgOIxMwUODEQMbD1x4P+lJdWtGuX2RbpJ9xCkcFm7EVl1516VyyJjXQLXU1ntImkXDSBlwD/Nx+3I5pPc6VbRTzXFnqISaTJPqkbM+fI/esZrWtXWgWVtbWBQXNsyendZ3PkfmPOcg45+ZFNLb400/UY0g1CC207UyuUu4//HL5DoR7D15ryuPgtwmenK2avPab1ES3raVpss5khSZUDlgRtckj3A9x86X69cm/022vYWaPfGsowcgZHn9aaanYW2vafdWr3WJGXKk4JVhggDAAIyPJFZAXVzo8dtp18FktT7I50P7Edcj79a9Tl1+4yf2GdZ2NZ2KQHX/UvIlIM2+QAZ3c845HXnmupS21sqCWFQCsRCOT/Lu6Z74wOa5tq9ldmSO7tbSdtxJDbCWBBwQR1rV2Os2klhAHLLc4XfDgl8AfsP71ssD+M4UfVNNeKQPNHE25gc7gCOuOnU1r9Alhu9J9GcBuNrKeoHmuV2l4Z9Vnmk3AtI3Lt+QE8D7VtNAvG9V0iyxY8jyKAbWLQ219JCvVD18jqDS+eTAG41rvi6yLQW93+VgNj/Mdv+fOsjcRCYYUjigp3p86lV/gJP6zUoMpE2xwx7VdFMy7URgPd1IzjP1oy50lkA2HLkZ20veKSBsSIykdiKA66u5TcxsXBKgjI71qPhvUBFCVckgWqc5+v+lYkkEu2OcdKYWd0YjCAOGAU89s/wC9B1e0lCQWyKRkgFh5pzaTeoTxgHzWM0y7M0EBDYO0DitNYl19M7vb3BoG8qk+7HNcw/6m6R6d5b6pbqR62Ul28e4chv0H7CuqxlWQ569az/xVYNf6PPFDhpU/iRg9Nw5A/v8ArQYD4Gvmhlvb+VDc3MUY90smPYx5PfPT9K0VvINX0941YRzzO/APCkcDPjOP0rEadDvu2ubWZo4ZMowBxjJ6Y8Zwa0OkX0kOtxRzsYI+Wmxwcef3FBo7q5murB19B47iGMbYWIJ3DwehoC+1K31EhtNkbgESNkptbHI8/wDMUxO55HmtFwGwZVkPYdPvjFLktkgjGPTjLhyQ38p856ZoMxboy6vbwXs+wvLgkMSFXnv48+K1Gp6O8yK8ejpNJGm0SIykTqT5PIYDkE9ckd+EmtJbq0d3GN+xikhAGUI8/LvmtL8H6wtzNJAkgAaIMiAcDHB+vmiIjCeztJ9NsTcx38kEFoudkqZIHQ7gOf0pfqQbUIJrsem7xN60f9C85IB7ZwM56UZ8WX72PxlLKbcS272qrMrbgg3ZwWwD+h+lBQ29tp34K4lLGz1BXikhHA3A9ueFZW7dKjI3TBtt8TWguYJJt8O2Fkd5MqWGQRjPU9aXq0Gv67Pc6VJ+DUIBJ7cmTJ646CnI1HTdH1a3jjlc2LWwDKcyKpBIXOfPHy4rzcX9iltcvHYRJcS7lt5EUK5Y8gAjtxz2GDUpZHU9Jm0+I3frKyF9pzwcn/hp58K6mokR2YBjwcmrNb0tW+HUvLrdujQMUQnajEgHPkkHrTD4c+F9NuERxuJYbsqxGMnpQNfiLVY7jSlgRg2SD+lZa3BJK+av1IJDeSRrkojlVPyBocyBSMUBPoipVH4g/OpQCTWkzSCVRnFfb2AXdvtuY8Y5DDqK0EqJBGOOfFAO4lYKwAFBhry3a1mKHkEe046ivkT4aEk4Cnr961uo2EV0THjC9iOoNZa9tZbOURScqD7WHQigfaHqUkbNEzg5kBx8q6PpM6Som7BXHOa47byiCV9x5xkYrfaLqIksIJASWwM47UHQbaUrnI47VVqTMLOSaIfxUXeB/VihtNu4riBZFfJHUUwV0LA9GPFBwqfVIn1Fmt8x2n4gzKjDjOc4+hp4Lib4itXuIFSK5jYqZGwqhP5dvct+1Ha78AXKzG906USO0hklikwO+fbxj7GkWuSzaNqjG2YLFMd5tyMYP0oN3omnnRbB/wDELpbgXTKxZlIdWI7cnj+1Ib7ff6jLaadIPWRvUj9TADcHGB3J/brQUWvwfEUUdnrMpjIJeJYhtWNwDtbnr1Pf7UJYyabb3Mzax6clzE/5j+VgO6/tQHS67p2mS2ihGe5t0a3nG3ptzjJ6E8np4pZaagdMuItQs0eL1pnOx4SIkUnKlTx9OtMbZRLqk+p28CxQy7dqFRu4Az8sn5U6165bTPgqeCYJ6l22xF4zkn/IUATPNdazDcxX2P8AEreRi12mRCQOVwMAjB4/XmkDwI6H8c8si2m5EESbkKKcMw8djz4FOv8At6x/7JZpub1QZYmD7sHAyv3A6ecUvsJbvT9Jubd7IfkKM7MMc8dqA+0+K7KxEcOm2skzkAOTwoHg5HPHypRNp95qGoNdQTJEiyF4lXPtycnFWaVpqRxAsOT0OadW6GHoMAePNA6ltJNX0a6slYJNLGAgJ9u4dM/cUp0jVZtLdrO4ikjuYwVaNgeceD3HzpzpOox2pMkzqAB1Irxe3FvfQT3MgCBvcg78CgS3OLiRpCvLEkmh5olVcjrR0m1UAXB+dC3G30855oBMVK+bqlAReXu2T3HNLLi5MzgxE4HigbjU0uDjbyaP0gR494wT5oC7O5VwUbk45pDrErSOEI9m7rinMtmHmaRJCv0pXNAzz+mcnnrQKrq3kgZBKDgj2t2IozTdVktDg5KjjinMaBoGS7QGJRjmg5tEhuP4mnuyL3D8igcaRrioxeNhyORnmt1p2qrdW0citg57nkVxi5tbrT5QXXGT7XXoad6Brz28oV5MDuD3oO0YEjA59pXmsz8VfDkWr2cTToN9vKp3KMEoeq/2q7S9bSRFDMCceadw3UczdQR3GaDPN8H6KIHjFhCAy8MB7gfketK9X/6f2d2rmzJt2A9gX8vTuP8AStvO8Sr1APjNL5NUjiJQgE56CgxsEWoaR6aatbCW2hU++3BdTgcZHUfbNJ9WvE16SFZVeKC3G1Fd8sAe58k8Ct7faphSPSTYR7tz9vpXOtegSDWFa3ZTDcKJBg8ZHBxQNrCO0tnXbuPXoSQo+Wen2r3cw+tbzsejHOD1POaFimgiiX1WHA6A1Rc6xt9tuCT05Gc0DCIxQLlmA2jGM9KrutZgjjCW6+q/ypDJBf3hBEUm1v6/YB/nRlnp72gzMQWJ4UdBQerRbrUJt85IQHhewo24bZMFVjtHBOe1FQAKBzye1R7ZfU93INBS8++VI4efNWzw+4bh2rxLB+GlWSPgVeJRKc5yaCj0B4qUTipQYy0tFLKcc00lgaPayUBpD+rKeenWtAwjdMZ5FAPCGK8nFW26wiYNIMfPFeVXa2ScjNerho9nBoPmpPE6lI+h8Chbe59ELEOFHigLq7UShd+PlR6WJkh9UNQGotpdwut1hkPY0mn+HD6xa0uRsPIDLyKJELBSue9G2xONuT+tAvjh1Oz2CCZZCOoJI4p/Ya/PGAhik3nvjH70LMnpjeCc+a+RnALMTQMLrVNQdcryTn276XNPqyv6yemD05kP+lW2s6gkN0+dX3ODEGVs85wKAUWmpXBHrzIAw7ZP+lKtR06cTKJbpSIl2qoBGMnJrQHUgqLuH5Rik9/K053ke0mgrtbdGX3ruA7gdaeaVbwbcxxKB5xQelsgXaPdkd6Mgdo3MeMDOaAnUYlADg4I7UskV3bceaZS/wASPnmgw+07TQLnllS5G7hfGabRXCFeWGcUv1NBIFK8GlyO4fG4mgbz3QlOzrzjNWwRiPkGgLRQW+pphIyonB5xQXbl81KX+sfnUoM7oHV6ZysQ5wccVKlBVBI5Y5Y1Xcu3PuNSpQJclr8BuRurYKSsKhTgVKlAKSfUomzA9U8VKlAwulBjGR2rwyL6A4FSpQDuoEYwMV4kdlj4OKlSgXzuzFdxzTC6RRpoIA6VKlAp+H5Ha7YFiQD0rRrzOc1KlAUvQ0vm/PUqUA13+X7UFZgF2J5qVKAu3GCcV6LEvgnipUoPWKlSpQf/2Q=="/>
          <p:cNvSpPr>
            <a:spLocks noChangeAspect="1" noChangeArrowheads="1"/>
          </p:cNvSpPr>
          <p:nvPr/>
        </p:nvSpPr>
        <p:spPr bwMode="auto">
          <a:xfrm>
            <a:off x="63500" y="-633413"/>
            <a:ext cx="1562100" cy="1304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mf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837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2608" y="389744"/>
            <a:ext cx="8424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What did Microfinance bring?</a:t>
            </a:r>
            <a:endParaRPr lang="en-GB" sz="4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00" y="2243138"/>
            <a:ext cx="87507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Instutionalized the process of lending credit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Grameen Bank in </a:t>
            </a: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Bangladesh (1983)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Transition from Microcredit  to Microfinance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Financial self-sufficiency 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Sustainable productivity from credit 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Access to financial services  </a:t>
            </a:r>
          </a:p>
          <a:p>
            <a:pPr>
              <a:buFont typeface="Arial" pitchFamily="34" charset="0"/>
              <a:buChar char="•"/>
            </a:pPr>
            <a:endParaRPr lang="en-GB" sz="3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en-GB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9" descr="P100087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68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cs typeface="Gill Sans"/>
              </a:rPr>
              <a:t>Household Demand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26050"/>
          </a:xfrm>
        </p:spPr>
        <p:txBody>
          <a:bodyPr>
            <a:noAutofit/>
          </a:bodyPr>
          <a:lstStyle/>
          <a:p>
            <a:r>
              <a:rPr lang="en-US" b="1" dirty="0" smtClean="0">
                <a:ln cap="flat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Savings:</a:t>
            </a:r>
          </a:p>
          <a:p>
            <a:pPr lvl="1"/>
            <a:r>
              <a:rPr lang="en-US" sz="3200" b="1" dirty="0" smtClean="0">
                <a:ln cap="flat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Education </a:t>
            </a:r>
            <a:r>
              <a:rPr lang="en-US" sz="3200" b="1" dirty="0" smtClean="0">
                <a:ln cap="flat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of </a:t>
            </a:r>
            <a:r>
              <a:rPr lang="en-US" sz="3200" b="1" dirty="0" smtClean="0">
                <a:ln cap="flat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children</a:t>
            </a:r>
          </a:p>
          <a:p>
            <a:pPr lvl="1"/>
            <a:r>
              <a:rPr lang="en-US" sz="3200" b="1" dirty="0" smtClean="0">
                <a:ln cap="flat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Insurance against shocks (Health, Weather etc.)</a:t>
            </a:r>
          </a:p>
          <a:p>
            <a:pPr lvl="1"/>
            <a:r>
              <a:rPr lang="en-US" sz="3200" b="1" dirty="0" smtClean="0">
                <a:ln cap="flat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Smoothing Household consumption </a:t>
            </a:r>
            <a:endParaRPr lang="en-US" sz="3200" b="1" dirty="0" smtClean="0">
              <a:ln cap="flat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 smtClean="0">
              <a:ln cap="flat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r>
              <a:rPr lang="en-US" b="1" dirty="0" smtClean="0">
                <a:ln cap="flat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Loans:</a:t>
            </a:r>
            <a:endParaRPr lang="en-US" b="1" dirty="0" smtClean="0">
              <a:ln cap="flat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lvl="1"/>
            <a:r>
              <a:rPr lang="en-US" sz="3200" b="1" dirty="0" smtClean="0">
                <a:ln cap="flat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Investment to increase productivity</a:t>
            </a:r>
            <a:endParaRPr lang="en-US" sz="3200" b="1" dirty="0" smtClean="0">
              <a:ln cap="flat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a6.sphotos.ak.fbcdn.net/hphotos-ak-snc6/263276_239955989360169_140142072674895_750250_688071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1111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</a:rPr>
              <a:t>Supply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2963" y="2514600"/>
            <a:ext cx="70437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‘provide loans for investment in an income generating activity’</a:t>
            </a:r>
            <a:endParaRPr lang="en-GB" sz="32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a6.sphotos.ak.fbcdn.net/hphotos-ak-snc6/263276_239955989360169_140142072674895_750250_6880714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r="1111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57263" y="357188"/>
            <a:ext cx="6829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	</a:t>
            </a:r>
            <a:r>
              <a:rPr lang="en-GB" sz="4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Theory behind the policy </a:t>
            </a:r>
            <a:endParaRPr lang="en-GB" sz="40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38" y="1385888"/>
            <a:ext cx="802957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</a:rPr>
              <a:t>Why doesn’t the free market supply financial services?</a:t>
            </a:r>
          </a:p>
          <a:p>
            <a:endParaRPr lang="en-GB" sz="3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The standard Principal – Agent Problem 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Presence of Asymmetric Information 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Transaction Costs 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Adverse Selection  (Screening/Signalling)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Moral Hazard (Monitoring) 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Enforcement Costs  (Repayment of loans)</a:t>
            </a:r>
          </a:p>
          <a:p>
            <a:pPr lvl="1">
              <a:buFont typeface="Arial" pitchFamily="34" charset="0"/>
              <a:buChar char="•"/>
            </a:pP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a8.sphotos.ak.fbcdn.net/hphotos-ak-snc6/283402_239956502693451_140142072674895_750258_86613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11179" t="2168" r="2087"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2938" y="528638"/>
            <a:ext cx="75723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How does it work?</a:t>
            </a:r>
          </a:p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1450" y="1513523"/>
            <a:ext cx="855821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GROUP LENDING </a:t>
            </a:r>
          </a:p>
          <a:p>
            <a:pPr lvl="1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Mechanism: Joint Liability Default Clause</a:t>
            </a:r>
          </a:p>
          <a:p>
            <a:pPr lvl="1"/>
            <a:endParaRPr lang="en-GB" sz="3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Delegation of agency costs to the borrowers 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Efficiency gains – borrowers  can screen, monitor and enforce repayments at a lower cost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Enforcement of repayment via social sanction among peer members</a:t>
            </a:r>
            <a:endParaRPr lang="en-GB" sz="32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lvl="1"/>
            <a:r>
              <a:rPr lang="en-GB" dirty="0" smtClean="0"/>
              <a:t> 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a8.sphotos.ak.fbcdn.net/hphotos-ak-snc6/283402_239956502693451_140142072674895_750258_86613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11179" t="2168" r="2087"/>
          <a:stretch>
            <a:fillRect/>
          </a:stretch>
        </p:blipFill>
        <p:spPr bwMode="auto">
          <a:xfrm>
            <a:off x="0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2938" y="528638"/>
            <a:ext cx="75723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How does it work?</a:t>
            </a:r>
          </a:p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71450" y="1513523"/>
            <a:ext cx="855821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INDIVIDUAL LENDING </a:t>
            </a:r>
          </a:p>
          <a:p>
            <a:pPr lvl="1"/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Mechanisms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Progressive Lending 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Loans conditional on savings 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Loans to Women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Public disclosure of borrowers’ repayment history 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Non-Refinancing threat </a:t>
            </a:r>
          </a:p>
          <a:p>
            <a:pPr lvl="1">
              <a:buFont typeface="Arial" pitchFamily="34" charset="0"/>
              <a:buChar char="•"/>
            </a:pPr>
            <a:r>
              <a:rPr lang="en-GB" sz="3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Cross Reporting (MFIs)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333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 Friendly Introduction to Microfinance</vt:lpstr>
      <vt:lpstr>Slide 2</vt:lpstr>
      <vt:lpstr>Slide 3</vt:lpstr>
      <vt:lpstr>Slide 4</vt:lpstr>
      <vt:lpstr>Household Demand</vt:lpstr>
      <vt:lpstr>Supply</vt:lpstr>
      <vt:lpstr>Slide 7</vt:lpstr>
      <vt:lpstr>Slide 8</vt:lpstr>
      <vt:lpstr>Slide 9</vt:lpstr>
      <vt:lpstr>Slide 10</vt:lpstr>
      <vt:lpstr>Slide 11</vt:lpstr>
      <vt:lpstr>Slide 12</vt:lpstr>
    </vt:vector>
  </TitlesOfParts>
  <Company>University College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Friendly Introduction to Microfinance</dc:title>
  <dc:creator>Aiden Patterson</dc:creator>
  <cp:lastModifiedBy>sanghmitra_g</cp:lastModifiedBy>
  <cp:revision>50</cp:revision>
  <dcterms:created xsi:type="dcterms:W3CDTF">2012-02-18T17:34:38Z</dcterms:created>
  <dcterms:modified xsi:type="dcterms:W3CDTF">2012-03-16T17:14:28Z</dcterms:modified>
</cp:coreProperties>
</file>